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7"/>
  </p:notesMasterIdLst>
  <p:sldIdLst>
    <p:sldId id="256" r:id="rId3"/>
    <p:sldId id="361" r:id="rId4"/>
    <p:sldId id="362" r:id="rId5"/>
    <p:sldId id="363" r:id="rId6"/>
    <p:sldId id="364" r:id="rId7"/>
    <p:sldId id="372" r:id="rId8"/>
    <p:sldId id="365" r:id="rId9"/>
    <p:sldId id="366" r:id="rId10"/>
    <p:sldId id="370" r:id="rId11"/>
    <p:sldId id="371" r:id="rId12"/>
    <p:sldId id="367" r:id="rId13"/>
    <p:sldId id="368" r:id="rId14"/>
    <p:sldId id="369" r:id="rId15"/>
    <p:sldId id="357" r:id="rId1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7F36"/>
    <a:srgbClr val="C38F3B"/>
    <a:srgbClr val="2A14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7" d="100"/>
          <a:sy n="37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1877CC6-CBD8-8345-BF85-431A4FCB4F7C}" type="datetimeFigureOut">
              <a:rPr lang="en-US"/>
              <a:pPr>
                <a:defRPr/>
              </a:pPr>
              <a:t>11/1/16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noProof="0" smtClean="0"/>
              <a:t>Click to edit Master text styles</a:t>
            </a:r>
          </a:p>
          <a:p>
            <a:pPr lvl="1"/>
            <a:r>
              <a:rPr lang="es-ES_tradnl" noProof="0" smtClean="0"/>
              <a:t>Second level</a:t>
            </a:r>
          </a:p>
          <a:p>
            <a:pPr lvl="2"/>
            <a:r>
              <a:rPr lang="es-ES_tradnl" noProof="0" smtClean="0"/>
              <a:t>Third level</a:t>
            </a:r>
          </a:p>
          <a:p>
            <a:pPr lvl="3"/>
            <a:r>
              <a:rPr lang="es-ES_tradnl" noProof="0" smtClean="0"/>
              <a:t>Fourth level</a:t>
            </a:r>
          </a:p>
          <a:p>
            <a:pPr lvl="4"/>
            <a:r>
              <a:rPr lang="es-ES_tradnl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5759830-6331-2B43-9DB6-A435CDAB06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1639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7CC5B1C-7D2A-8C48-9C9F-6EF99CA23175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EECCD83-BCF0-8641-B8AA-6C4567A30756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0E0DF7F-6DB3-AD4F-B4AF-53956B78E758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0E0DF7F-6DB3-AD4F-B4AF-53956B78E758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0E0DF7F-6DB3-AD4F-B4AF-53956B78E758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7CC5B1C-7D2A-8C48-9C9F-6EF99CA23175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7CC5B1C-7D2A-8C48-9C9F-6EF99CA23175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7CC5B1C-7D2A-8C48-9C9F-6EF99CA23175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7CC5B1C-7D2A-8C48-9C9F-6EF99CA23175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>
                <a:latin typeface="Calibri" charset="0"/>
              </a:rPr>
              <a:t>Department store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865847-7C41-C44C-BC63-FB1B86E96DD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7CC5B1C-7D2A-8C48-9C9F-6EF99CA23175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7CC5B1C-7D2A-8C48-9C9F-6EF99CA23175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EECCD83-BCF0-8641-B8AA-6C4567A30756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3DDE7-C54A-E241-B5ED-7D3AD4A63891}" type="datetimeFigureOut">
              <a:rPr lang="en-US"/>
              <a:pPr>
                <a:defRPr/>
              </a:pPr>
              <a:t>11/1/16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B2C96-73DC-C34F-8C99-38C226ED15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631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C3B9C-5CEF-1744-8401-D3A1503969E5}" type="datetimeFigureOut">
              <a:rPr lang="en-US"/>
              <a:pPr>
                <a:defRPr/>
              </a:pPr>
              <a:t>11/1/16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16115-4475-4543-AB82-D66ED97802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118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DD9C3-D63F-FD4B-89AB-D7D24A781F73}" type="datetimeFigureOut">
              <a:rPr lang="en-US"/>
              <a:pPr>
                <a:defRPr/>
              </a:pPr>
              <a:t>11/1/16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BDFBF-1D8E-6C49-A83D-3A84BE6BFE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291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3DDE7-C54A-E241-B5ED-7D3AD4A63891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11/1/16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B2C96-73DC-C34F-8C99-38C226ED1505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08324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847BB-1844-574A-A3B1-215A97E33DEE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11/1/16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78C1B-7BF1-4D48-850A-013397637982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3087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79E0A-412C-7948-BB84-B9746F35699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11/1/16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5298D-F2C9-D74F-84BE-BE96C8048825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78465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CC46E-071D-7148-8A09-BA66D32DA3DF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11/1/16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7B147-006C-7F47-B316-4067A739B4BE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567563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ACDEC-D706-804A-8CDD-6391A9D1B4A5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11/1/16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6A5DA-A40C-D54A-B5DE-DF872E25416F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0408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4119B-E26F-2944-8D08-EE6DB146027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11/1/16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7C0E2-C6F6-F445-92DE-7C8BA16C2B92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11159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B8348-E67B-9748-8B9E-3762B470DDE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11/1/16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4A7E2-19C0-654B-B424-8AB652249C06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58134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2B8A7-58C0-3041-BFD6-F5C984A1007A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11/1/16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18AA8-0DE1-C645-9165-859CAE3FE68A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0481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847BB-1844-574A-A3B1-215A97E33DEE}" type="datetimeFigureOut">
              <a:rPr lang="en-US"/>
              <a:pPr>
                <a:defRPr/>
              </a:pPr>
              <a:t>11/1/16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78C1B-7BF1-4D48-850A-0133976379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9232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1DC95-5FFC-894D-9A82-E7E3AC872EBB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11/1/16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4E27F-B509-0F4F-B5C7-C83F36A2239A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4752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C3B9C-5CEF-1744-8401-D3A1503969E5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11/1/16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16115-4475-4543-AB82-D66ED97802DD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162672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DD9C3-D63F-FD4B-89AB-D7D24A781F73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11/1/16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BDFBF-1D8E-6C49-A83D-3A84BE6BFE6D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76765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79E0A-412C-7948-BB84-B9746F356999}" type="datetimeFigureOut">
              <a:rPr lang="en-US"/>
              <a:pPr>
                <a:defRPr/>
              </a:pPr>
              <a:t>11/1/16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5298D-F2C9-D74F-84BE-BE96C80488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083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CC46E-071D-7148-8A09-BA66D32DA3DF}" type="datetimeFigureOut">
              <a:rPr lang="en-US"/>
              <a:pPr>
                <a:defRPr/>
              </a:pPr>
              <a:t>11/1/16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7B147-006C-7F47-B316-4067A739B4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01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ACDEC-D706-804A-8CDD-6391A9D1B4A5}" type="datetimeFigureOut">
              <a:rPr lang="en-US"/>
              <a:pPr>
                <a:defRPr/>
              </a:pPr>
              <a:t>11/1/16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6A5DA-A40C-D54A-B5DE-DF872E2541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94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4119B-E26F-2944-8D08-EE6DB1460279}" type="datetimeFigureOut">
              <a:rPr lang="en-US"/>
              <a:pPr>
                <a:defRPr/>
              </a:pPr>
              <a:t>11/1/16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7C0E2-C6F6-F445-92DE-7C8BA16C2B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388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B8348-E67B-9748-8B9E-3762B470DDE9}" type="datetimeFigureOut">
              <a:rPr lang="en-US"/>
              <a:pPr>
                <a:defRPr/>
              </a:pPr>
              <a:t>11/1/16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4A7E2-19C0-654B-B424-8AB652249C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942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2B8A7-58C0-3041-BFD6-F5C984A1007A}" type="datetimeFigureOut">
              <a:rPr lang="en-US"/>
              <a:pPr>
                <a:defRPr/>
              </a:pPr>
              <a:t>11/1/16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18AA8-0DE1-C645-9165-859CAE3FE6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079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1DC95-5FFC-894D-9A82-E7E3AC872EBB}" type="datetimeFigureOut">
              <a:rPr lang="en-US"/>
              <a:pPr>
                <a:defRPr/>
              </a:pPr>
              <a:t>11/1/16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4E27F-B509-0F4F-B5C7-C83F36A223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177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E46AFD-7FCA-3E40-9ED3-2506C2099EC4}" type="datetimeFigureOut">
              <a:rPr lang="en-US"/>
              <a:pPr>
                <a:defRPr/>
              </a:pPr>
              <a:t>11/1/16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3F88959-9824-DC4D-B6B7-1B97962C9E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E46AFD-7FCA-3E40-9ED3-2506C2099EC4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11/1/16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3F88959-9824-DC4D-B6B7-1B97962C9E62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18083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0" y="-36513"/>
            <a:ext cx="9144000" cy="825501"/>
          </a:xfrm>
        </p:spPr>
        <p:txBody>
          <a:bodyPr/>
          <a:lstStyle/>
          <a:p>
            <a:pPr eaLnBrk="1" hangingPunct="1"/>
            <a:r>
              <a:rPr lang="es-HN" b="1" u="sng" dirty="0" smtClean="0">
                <a:latin typeface="Calibri" charset="0"/>
              </a:rPr>
              <a:t>Saber vs Conocer Día 1</a:t>
            </a:r>
            <a:endParaRPr lang="es-HN" b="1" u="sng" dirty="0">
              <a:latin typeface="Calibri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788988"/>
            <a:ext cx="8940800" cy="6302375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>
                <a:latin typeface="+mn-lt"/>
                <a:ea typeface="+mn-ea"/>
                <a:cs typeface="+mn-cs"/>
              </a:rPr>
              <a:t>Objetivo: </a:t>
            </a:r>
            <a:r>
              <a:rPr lang="es-ES_tradnl" sz="3200" dirty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/>
              <a:t>Estudiantes van </a:t>
            </a:r>
            <a:r>
              <a:rPr lang="es-ES_tradnl" sz="3200" dirty="0" smtClean="0"/>
              <a:t>aprender la diferencia entre saber y conocer. </a:t>
            </a:r>
            <a:endParaRPr lang="es-ES_tradnl" sz="32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1900" b="1" dirty="0">
                <a:latin typeface="+mn-lt"/>
                <a:ea typeface="+mn-ea"/>
                <a:cs typeface="+mn-cs"/>
              </a:rPr>
              <a:t>Standard </a:t>
            </a:r>
            <a:r>
              <a:rPr lang="es-ES_tradnl" sz="1900" b="1" dirty="0" err="1">
                <a:latin typeface="+mn-lt"/>
                <a:ea typeface="+mn-ea"/>
                <a:cs typeface="+mn-cs"/>
              </a:rPr>
              <a:t>Addressed</a:t>
            </a:r>
            <a:r>
              <a:rPr lang="es-ES_tradnl" sz="1900" dirty="0">
                <a:latin typeface="+mn-lt"/>
                <a:ea typeface="+mn-ea"/>
                <a:cs typeface="+mn-cs"/>
              </a:rPr>
              <a:t>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i="1" dirty="0">
                <a:latin typeface="+mn-lt"/>
                <a:ea typeface="+mn-ea"/>
                <a:cs typeface="+mn-cs"/>
              </a:rPr>
              <a:t>1.1 In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target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language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,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engage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in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conversations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,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provide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and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obtain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information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,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express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feelings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and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emotions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, and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exchange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opinions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.</a:t>
            </a:r>
            <a:endParaRPr lang="es-ES_tradnl" sz="16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i="1" dirty="0">
                <a:latin typeface="+mn-lt"/>
                <a:ea typeface="+mn-ea"/>
                <a:cs typeface="+mn-cs"/>
              </a:rPr>
              <a:t>4.1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Demonstrate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understanding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of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nature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of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language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through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comparisons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of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language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studied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and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their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own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3200" b="1" dirty="0">
                <a:latin typeface="+mn-lt"/>
                <a:ea typeface="+mn-ea"/>
                <a:cs typeface="+mn-cs"/>
              </a:rPr>
              <a:t>Calentamiento: (5 min)</a:t>
            </a:r>
            <a:endParaRPr lang="es-ES_tradnl" sz="3200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es-ES_tradnl" sz="3200" dirty="0" smtClean="0"/>
              <a:t>¿Cuando vienes a la clase, dónde pones tu mochila?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s-ES_tradnl" sz="3200" dirty="0" smtClean="0"/>
              <a:t>¿Cuáles son 3 cosas que ves en la clase?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s-ES_tradnl" sz="3200" dirty="0" smtClean="0"/>
              <a:t>¿Qué traes a la clase?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s-ES_tradnl" sz="3200" dirty="0" err="1" smtClean="0"/>
              <a:t>Think</a:t>
            </a:r>
            <a:r>
              <a:rPr lang="es-ES_tradnl" sz="3200" dirty="0" smtClean="0"/>
              <a:t> back </a:t>
            </a:r>
            <a:r>
              <a:rPr lang="es-ES_tradnl" sz="3200" dirty="0" err="1" smtClean="0"/>
              <a:t>to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the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intro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unit</a:t>
            </a:r>
            <a:r>
              <a:rPr lang="es-ES_tradnl" sz="3200" dirty="0" smtClean="0"/>
              <a:t> of </a:t>
            </a:r>
            <a:r>
              <a:rPr lang="es-ES_tradnl" sz="3200" dirty="0" err="1" smtClean="0"/>
              <a:t>level</a:t>
            </a:r>
            <a:r>
              <a:rPr lang="es-ES_tradnl" sz="3200" dirty="0" smtClean="0"/>
              <a:t> 1.  </a:t>
            </a:r>
            <a:r>
              <a:rPr lang="es-ES_tradnl" sz="3200" dirty="0" err="1" smtClean="0"/>
              <a:t>How</a:t>
            </a:r>
            <a:r>
              <a:rPr lang="es-ES_tradnl" sz="3200" dirty="0" smtClean="0"/>
              <a:t> do </a:t>
            </a:r>
            <a:r>
              <a:rPr lang="es-ES_tradnl" sz="3200" dirty="0" err="1" smtClean="0"/>
              <a:t>you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say</a:t>
            </a:r>
            <a:r>
              <a:rPr lang="es-ES_tradnl" sz="3200" dirty="0" smtClean="0"/>
              <a:t>, “I </a:t>
            </a:r>
            <a:r>
              <a:rPr lang="es-ES_tradnl" sz="3200" dirty="0" err="1" smtClean="0"/>
              <a:t>don’t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know</a:t>
            </a:r>
            <a:r>
              <a:rPr lang="es-ES_tradnl" sz="3200" dirty="0" smtClean="0"/>
              <a:t>” in </a:t>
            </a:r>
            <a:r>
              <a:rPr lang="es-ES_tradnl" sz="3200" dirty="0" err="1" smtClean="0"/>
              <a:t>Spanish</a:t>
            </a:r>
            <a:r>
              <a:rPr lang="es-ES_tradnl" sz="3200" dirty="0" smtClean="0"/>
              <a:t>?</a:t>
            </a:r>
            <a:endParaRPr lang="es-ES_tradnl" sz="3200" dirty="0"/>
          </a:p>
          <a:p>
            <a:pPr marL="514350" indent="-514350">
              <a:buFont typeface="+mj-lt"/>
              <a:buAutoNum type="arabicPeriod"/>
              <a:defRPr/>
            </a:pPr>
            <a:endParaRPr lang="es-ES_tradnl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250846"/>
              </p:ext>
            </p:extLst>
          </p:nvPr>
        </p:nvGraphicFramePr>
        <p:xfrm>
          <a:off x="342900" y="3284720"/>
          <a:ext cx="8650288" cy="3322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5144"/>
                <a:gridCol w="432514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Yo</a:t>
                      </a:r>
                      <a:r>
                        <a:rPr lang="en-US" sz="4000" dirty="0" smtClean="0"/>
                        <a:t> </a:t>
                      </a:r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Nosotros</a:t>
                      </a:r>
                      <a:endParaRPr lang="en-US" sz="40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Tú</a:t>
                      </a:r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Skip------skip---skip</a:t>
                      </a:r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Usted</a:t>
                      </a:r>
                      <a:endParaRPr lang="en-US" sz="4000" dirty="0" smtClean="0"/>
                    </a:p>
                    <a:p>
                      <a:r>
                        <a:rPr lang="en-US" sz="4000" dirty="0" err="1" smtClean="0"/>
                        <a:t>Él</a:t>
                      </a:r>
                      <a:endParaRPr lang="en-US" sz="4000" dirty="0" smtClean="0"/>
                    </a:p>
                    <a:p>
                      <a:r>
                        <a:rPr lang="en-US" sz="4000" dirty="0" smtClean="0"/>
                        <a:t>Ella</a:t>
                      </a:r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Ustedes</a:t>
                      </a:r>
                      <a:endParaRPr lang="en-US" sz="4000" dirty="0" smtClean="0"/>
                    </a:p>
                    <a:p>
                      <a:r>
                        <a:rPr lang="en-US" sz="4000" dirty="0" err="1" smtClean="0"/>
                        <a:t>Ellos</a:t>
                      </a:r>
                      <a:endParaRPr lang="en-US" sz="4000" dirty="0" smtClean="0"/>
                    </a:p>
                    <a:p>
                      <a:r>
                        <a:rPr lang="en-US" sz="4000" dirty="0" err="1" smtClean="0"/>
                        <a:t>Ellas</a:t>
                      </a:r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 bwMode="auto">
          <a:xfrm>
            <a:off x="0" y="2424093"/>
            <a:ext cx="9144000" cy="841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s-HN" b="1" dirty="0" smtClean="0">
                <a:latin typeface="Calibri" charset="0"/>
              </a:rPr>
              <a:t>Conocer</a:t>
            </a:r>
            <a:endParaRPr lang="es-HN" b="1" dirty="0">
              <a:latin typeface="Calibri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3834" y="3240370"/>
            <a:ext cx="240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c</a:t>
            </a:r>
            <a:r>
              <a:rPr lang="en-US" sz="4000" dirty="0" err="1" smtClean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onozco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23250" y="3948256"/>
            <a:ext cx="240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conoces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72666" y="5192418"/>
            <a:ext cx="240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Calibri"/>
              </a:rPr>
              <a:t>conoce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25220" y="3240370"/>
            <a:ext cx="27934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Calibri"/>
              </a:rPr>
              <a:t>conoce</a:t>
            </a:r>
            <a:r>
              <a:rPr lang="en-US" sz="4000" dirty="0" err="1" smtClean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mos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51234" y="5192418"/>
            <a:ext cx="240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Calibri"/>
              </a:rPr>
              <a:t>conoce</a:t>
            </a:r>
            <a:r>
              <a:rPr lang="en-US" sz="4000" dirty="0" err="1" smtClean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036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ctrTitle"/>
          </p:nvPr>
        </p:nvSpPr>
        <p:spPr>
          <a:xfrm>
            <a:off x="0" y="-279400"/>
            <a:ext cx="9144000" cy="1238250"/>
          </a:xfrm>
        </p:spPr>
        <p:txBody>
          <a:bodyPr/>
          <a:lstStyle/>
          <a:p>
            <a:r>
              <a:rPr lang="es-HN" b="1" u="sng" dirty="0" smtClean="0">
                <a:latin typeface="Calibri" charset="0"/>
              </a:rPr>
              <a:t>Saber vs Conocer Día 1</a:t>
            </a:r>
            <a:endParaRPr lang="es-HN" b="1" u="sng" dirty="0">
              <a:latin typeface="Calibri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760413"/>
            <a:ext cx="8940800" cy="612776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 smtClean="0"/>
              <a:t>Escoge entre saber y conocer y llena el espacio.</a:t>
            </a:r>
            <a:endParaRPr lang="es-ES_tradnl" sz="3200" b="1" dirty="0">
              <a:latin typeface="+mn-lt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55601" y="1373188"/>
            <a:ext cx="8788400" cy="54848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/>
              <a:t>Yo __________ muchas cosas.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/>
              <a:t>Yo les _______ a muchas personas.</a:t>
            </a:r>
            <a:endParaRPr lang="es-ES_tradnl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/>
              <a:t>Mi tío viaja mucho.  ___________ 20 países.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/>
              <a:t>Soy atlético.  ___________ correr una milla en cuatro minutos.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/>
              <a:t>Cuando vamos a la universidad, les vamos a __________ a </a:t>
            </a:r>
            <a:r>
              <a:rPr lang="es-ES_tradnl" sz="3200" dirty="0" smtClean="0"/>
              <a:t>muchas personas nuevas.</a:t>
            </a:r>
            <a:endParaRPr lang="es-ES_tradnl" sz="3200" dirty="0" smtClean="0"/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err="1" smtClean="0"/>
              <a:t>Oedipus</a:t>
            </a:r>
            <a:r>
              <a:rPr lang="es-ES_tradnl" sz="3200" dirty="0" smtClean="0"/>
              <a:t> no _______ que se casó con su madre, </a:t>
            </a:r>
            <a:br>
              <a:rPr lang="es-ES_tradnl" sz="3200" dirty="0" smtClean="0"/>
            </a:br>
            <a:r>
              <a:rPr lang="es-ES_tradnl" sz="3200" dirty="0" smtClean="0"/>
              <a:t/>
            </a:r>
            <a:br>
              <a:rPr lang="es-ES_tradnl" sz="3200" dirty="0" smtClean="0"/>
            </a:br>
            <a:r>
              <a:rPr lang="es-ES_tradnl" sz="3200" dirty="0" smtClean="0"/>
              <a:t>porque </a:t>
            </a:r>
            <a:r>
              <a:rPr lang="es-ES_tradnl" sz="3200" smtClean="0"/>
              <a:t>no </a:t>
            </a:r>
            <a:r>
              <a:rPr lang="es-ES_tradnl" sz="3200" smtClean="0"/>
              <a:t>la </a:t>
            </a:r>
            <a:r>
              <a:rPr lang="es-ES_tradnl" sz="3200" dirty="0" smtClean="0"/>
              <a:t>__________________ a su madre.  </a:t>
            </a:r>
            <a:endParaRPr lang="es-ES_tradnl" sz="3200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996020" y="1894045"/>
            <a:ext cx="1568753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s-ES_tradnl" sz="3200" dirty="0" smtClean="0">
                <a:solidFill>
                  <a:srgbClr val="FF0000"/>
                </a:solidFill>
              </a:rPr>
              <a:t>conozco</a:t>
            </a:r>
            <a:endParaRPr lang="es-ES_tradnl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361083" y="2500246"/>
            <a:ext cx="1903693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s-ES_tradnl" sz="3200" dirty="0" smtClean="0">
                <a:solidFill>
                  <a:srgbClr val="FF0000"/>
                </a:solidFill>
              </a:rPr>
              <a:t>Conoce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830976" y="1309269"/>
            <a:ext cx="1352657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s-ES_tradnl" sz="3200" dirty="0" smtClean="0">
                <a:solidFill>
                  <a:srgbClr val="FF0000"/>
                </a:solidFill>
              </a:rPr>
              <a:t>sé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365584" y="3041777"/>
            <a:ext cx="1568753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s-ES_tradnl" sz="3200" dirty="0" smtClean="0">
                <a:solidFill>
                  <a:srgbClr val="FF0000"/>
                </a:solidFill>
              </a:rPr>
              <a:t>Sé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21973" y="4677859"/>
            <a:ext cx="1568753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s-ES_tradnl" sz="3200" dirty="0" smtClean="0">
                <a:solidFill>
                  <a:srgbClr val="FF0000"/>
                </a:solidFill>
              </a:rPr>
              <a:t>conocer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929714" y="5233836"/>
            <a:ext cx="1221606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s-ES_tradnl" sz="3200" dirty="0" smtClean="0">
                <a:solidFill>
                  <a:srgbClr val="FF0000"/>
                </a:solidFill>
              </a:rPr>
              <a:t>sabe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183633" y="5997989"/>
            <a:ext cx="3912716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s-ES_tradnl" sz="3200" dirty="0" smtClean="0">
                <a:solidFill>
                  <a:srgbClr val="FF0000"/>
                </a:solidFill>
              </a:rPr>
              <a:t>conoce o</a:t>
            </a:r>
            <a:r>
              <a:rPr lang="es-ES_tradnl" sz="3200" dirty="0">
                <a:solidFill>
                  <a:srgbClr val="FF0000"/>
                </a:solidFill>
              </a:rPr>
              <a:t> </a:t>
            </a:r>
            <a:r>
              <a:rPr lang="es-ES_tradnl" sz="3200" dirty="0" smtClean="0">
                <a:solidFill>
                  <a:srgbClr val="FF0000"/>
                </a:solidFill>
              </a:rPr>
              <a:t>conoció</a:t>
            </a:r>
          </a:p>
        </p:txBody>
      </p:sp>
    </p:spTree>
    <p:extLst>
      <p:ext uri="{BB962C8B-B14F-4D97-AF65-F5344CB8AC3E}">
        <p14:creationId xmlns:p14="http://schemas.microsoft.com/office/powerpoint/2010/main" val="1687116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4" grpId="0"/>
      <p:bldP spid="9" grpId="0"/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ctrTitle"/>
          </p:nvPr>
        </p:nvSpPr>
        <p:spPr>
          <a:xfrm>
            <a:off x="0" y="-279400"/>
            <a:ext cx="9144000" cy="1238250"/>
          </a:xfrm>
        </p:spPr>
        <p:txBody>
          <a:bodyPr/>
          <a:lstStyle/>
          <a:p>
            <a:r>
              <a:rPr lang="es-HN" b="1" u="sng" dirty="0" smtClean="0">
                <a:latin typeface="Calibri" charset="0"/>
              </a:rPr>
              <a:t>Saber vs Conocer Día 1</a:t>
            </a:r>
            <a:endParaRPr lang="es-HN" b="1" u="sng" dirty="0">
              <a:latin typeface="Calibri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760413"/>
            <a:ext cx="8940800" cy="612776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smtClean="0"/>
              <a:t>Escoge </a:t>
            </a:r>
            <a:r>
              <a:rPr lang="es-ES_tradnl" sz="3200" b="1" dirty="0" smtClean="0"/>
              <a:t>entre saber y conocer y llena el espacio.</a:t>
            </a:r>
            <a:endParaRPr lang="es-ES_tradnl" sz="3200" b="1" dirty="0">
              <a:latin typeface="+mn-lt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55601" y="1373188"/>
            <a:ext cx="8788400" cy="54848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/>
              <a:t>Tú __________ la verdad.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err="1" smtClean="0"/>
              <a:t>Hector</a:t>
            </a:r>
            <a:r>
              <a:rPr lang="es-ES_tradnl" sz="3200" dirty="0" smtClean="0"/>
              <a:t> y Alberto  _________ Memphis.</a:t>
            </a:r>
            <a:endParaRPr lang="es-ES_tradnl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/>
              <a:t>El Señor </a:t>
            </a:r>
            <a:r>
              <a:rPr lang="es-ES_tradnl" sz="3200" dirty="0" err="1" smtClean="0"/>
              <a:t>Terrell</a:t>
            </a:r>
            <a:r>
              <a:rPr lang="es-ES_tradnl" sz="3200" dirty="0" smtClean="0"/>
              <a:t> te ___________.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/>
              <a:t>El Señor </a:t>
            </a:r>
            <a:r>
              <a:rPr lang="es-ES_tradnl" sz="3200" dirty="0" smtClean="0"/>
              <a:t>Gore ______ la casa de </a:t>
            </a:r>
            <a:r>
              <a:rPr lang="es-ES_tradnl" sz="3200" dirty="0" smtClean="0"/>
              <a:t>Michael </a:t>
            </a:r>
            <a:r>
              <a:rPr lang="es-ES_tradnl" sz="3200" dirty="0" err="1" smtClean="0"/>
              <a:t>Jordan</a:t>
            </a:r>
            <a:r>
              <a:rPr lang="es-ES_tradnl" sz="3200" dirty="0" smtClean="0"/>
              <a:t>.</a:t>
            </a:r>
            <a:endParaRPr lang="es-ES_tradnl" sz="3200" dirty="0" smtClean="0"/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/>
              <a:t>Todo el mundo _________ que 2+2=4, pero solo los matemáticos _______ las tendencias y factores que garantizan que 2+2 siempre son 4.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/>
              <a:t>Ellos le _________ a Raquel muy bien, pero ella es caprichosa y uno no__________ que ella va a hacer en cualquier momento.  </a:t>
            </a:r>
            <a:endParaRPr lang="es-ES_tradnl" sz="3200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763889" y="1894045"/>
            <a:ext cx="1882992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s-ES_tradnl" sz="3200" dirty="0" smtClean="0">
                <a:solidFill>
                  <a:srgbClr val="FF0000"/>
                </a:solidFill>
              </a:rPr>
              <a:t>conocen</a:t>
            </a:r>
            <a:endParaRPr lang="es-ES_tradnl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982490" y="2500246"/>
            <a:ext cx="1903693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s-ES_tradnl" sz="3200" dirty="0">
                <a:solidFill>
                  <a:srgbClr val="FF0000"/>
                </a:solidFill>
              </a:rPr>
              <a:t>c</a:t>
            </a:r>
            <a:r>
              <a:rPr lang="es-ES_tradnl" sz="3200" dirty="0" smtClean="0">
                <a:solidFill>
                  <a:srgbClr val="FF0000"/>
                </a:solidFill>
              </a:rPr>
              <a:t>onoce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830976" y="1309269"/>
            <a:ext cx="1352657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s-ES_tradnl" sz="3200" dirty="0" smtClean="0">
                <a:solidFill>
                  <a:srgbClr val="FF0000"/>
                </a:solidFill>
              </a:rPr>
              <a:t>sabes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183633" y="3085022"/>
            <a:ext cx="1568753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s-ES_tradnl" sz="3200" dirty="0" smtClean="0">
                <a:solidFill>
                  <a:srgbClr val="FF0000"/>
                </a:solidFill>
              </a:rPr>
              <a:t>conoce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553996" y="3660579"/>
            <a:ext cx="1568753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s-ES_tradnl" sz="3200" dirty="0" smtClean="0">
                <a:solidFill>
                  <a:srgbClr val="FF0000"/>
                </a:solidFill>
              </a:rPr>
              <a:t>sabe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680095" y="4118288"/>
            <a:ext cx="2511202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s-ES_tradnl" sz="3200" dirty="0" smtClean="0">
                <a:solidFill>
                  <a:srgbClr val="FF0000"/>
                </a:solidFill>
              </a:rPr>
              <a:t>conocen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339068" y="5171240"/>
            <a:ext cx="1689129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s-ES_tradnl" sz="3200" dirty="0" smtClean="0">
                <a:solidFill>
                  <a:srgbClr val="FF0000"/>
                </a:solidFill>
              </a:rPr>
              <a:t>conocen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122749" y="5756016"/>
            <a:ext cx="1689129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s-ES_tradnl" sz="3200" dirty="0" smtClean="0">
                <a:solidFill>
                  <a:srgbClr val="FF0000"/>
                </a:solidFill>
              </a:rPr>
              <a:t>sabe</a:t>
            </a:r>
          </a:p>
        </p:txBody>
      </p:sp>
    </p:spTree>
    <p:extLst>
      <p:ext uri="{BB962C8B-B14F-4D97-AF65-F5344CB8AC3E}">
        <p14:creationId xmlns:p14="http://schemas.microsoft.com/office/powerpoint/2010/main" val="3956539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4" grpId="0"/>
      <p:bldP spid="9" grpId="0"/>
      <p:bldP spid="10" grpId="0"/>
      <p:bldP spid="11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203200" y="2356394"/>
            <a:ext cx="8940800" cy="3632826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 smtClean="0"/>
              <a:t>Con tu propio papel, escríbeme 3 oraciones que usan saber y 3 que usan conocer. 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endParaRPr lang="es-ES_tradnl" sz="3200" b="1"/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smtClean="0"/>
              <a:t>Está </a:t>
            </a:r>
            <a:r>
              <a:rPr lang="es-ES_tradnl" sz="3200" b="1" dirty="0" smtClean="0"/>
              <a:t>listo para compartirlas con </a:t>
            </a:r>
            <a:r>
              <a:rPr lang="es-ES_tradnl" sz="3200" b="1" smtClean="0"/>
              <a:t>la clase.</a:t>
            </a:r>
            <a:endParaRPr lang="es-ES_tradnl" sz="3200" b="1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6349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0" y="-36513"/>
            <a:ext cx="9144000" cy="825501"/>
          </a:xfrm>
        </p:spPr>
        <p:txBody>
          <a:bodyPr/>
          <a:lstStyle/>
          <a:p>
            <a:pPr eaLnBrk="1" hangingPunct="1"/>
            <a:r>
              <a:rPr lang="es-HN" b="1" u="sng" dirty="0" smtClean="0">
                <a:latin typeface="Calibri" charset="0"/>
              </a:rPr>
              <a:t>Saber vs Conocer Día 1</a:t>
            </a:r>
            <a:endParaRPr lang="es-HN" b="1" u="sng" dirty="0">
              <a:latin typeface="Calibri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788988"/>
            <a:ext cx="8940800" cy="6302375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>
                <a:latin typeface="+mn-lt"/>
                <a:ea typeface="+mn-ea"/>
                <a:cs typeface="+mn-cs"/>
              </a:rPr>
              <a:t>Objetivo: </a:t>
            </a:r>
            <a:r>
              <a:rPr lang="es-ES_tradnl" sz="3200" dirty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/>
              <a:t>Estudiantes van </a:t>
            </a:r>
            <a:r>
              <a:rPr lang="es-ES_tradnl" sz="3200" dirty="0" smtClean="0"/>
              <a:t>aprender la diferencia entre saber y conocer. </a:t>
            </a:r>
            <a:endParaRPr lang="es-ES_tradnl" sz="32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1900" b="1" dirty="0">
                <a:latin typeface="+mn-lt"/>
                <a:ea typeface="+mn-ea"/>
                <a:cs typeface="+mn-cs"/>
              </a:rPr>
              <a:t>Standard </a:t>
            </a:r>
            <a:r>
              <a:rPr lang="es-ES_tradnl" sz="1900" b="1" dirty="0" err="1">
                <a:latin typeface="+mn-lt"/>
                <a:ea typeface="+mn-ea"/>
                <a:cs typeface="+mn-cs"/>
              </a:rPr>
              <a:t>Addressed</a:t>
            </a:r>
            <a:r>
              <a:rPr lang="es-ES_tradnl" sz="1900" dirty="0">
                <a:latin typeface="+mn-lt"/>
                <a:ea typeface="+mn-ea"/>
                <a:cs typeface="+mn-cs"/>
              </a:rPr>
              <a:t>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i="1" dirty="0">
                <a:latin typeface="+mn-lt"/>
                <a:ea typeface="+mn-ea"/>
                <a:cs typeface="+mn-cs"/>
              </a:rPr>
              <a:t>1.1 In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target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language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,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engage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in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conversations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,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provide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and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obtain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information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,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express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feelings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and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emotions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, and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exchange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opinions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.</a:t>
            </a:r>
            <a:endParaRPr lang="es-ES_tradnl" sz="16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i="1" dirty="0">
                <a:latin typeface="+mn-lt"/>
                <a:ea typeface="+mn-ea"/>
                <a:cs typeface="+mn-cs"/>
              </a:rPr>
              <a:t>4.1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Demonstrate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understanding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of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nature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of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language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through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comparisons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of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language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studied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and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their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own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3200" b="1" dirty="0">
                <a:latin typeface="+mn-lt"/>
                <a:ea typeface="+mn-ea"/>
                <a:cs typeface="+mn-cs"/>
              </a:rPr>
              <a:t>Calentamiento: (5 min)</a:t>
            </a:r>
            <a:endParaRPr lang="es-ES_tradnl" sz="3200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es-ES_tradnl" sz="3200" dirty="0" smtClean="0"/>
              <a:t>¿Cuando vienes a la clase, dónde pones tu mochila?</a:t>
            </a:r>
          </a:p>
          <a:p>
            <a:pPr>
              <a:defRPr/>
            </a:pPr>
            <a:r>
              <a:rPr lang="es-ES_tradnl" sz="3200" dirty="0" smtClean="0"/>
              <a:t>	</a:t>
            </a:r>
            <a:r>
              <a:rPr lang="es-ES_tradnl" sz="3200" dirty="0" smtClean="0">
                <a:solidFill>
                  <a:srgbClr val="FF0000"/>
                </a:solidFill>
              </a:rPr>
              <a:t>Ejemplos:</a:t>
            </a:r>
          </a:p>
          <a:p>
            <a:pPr>
              <a:defRPr/>
            </a:pPr>
            <a:r>
              <a:rPr lang="es-ES_tradnl" sz="3200" dirty="0">
                <a:solidFill>
                  <a:srgbClr val="FF0000"/>
                </a:solidFill>
              </a:rPr>
              <a:t>	</a:t>
            </a:r>
            <a:r>
              <a:rPr lang="es-ES_tradnl" sz="3200" dirty="0" smtClean="0">
                <a:solidFill>
                  <a:srgbClr val="FF0000"/>
                </a:solidFill>
              </a:rPr>
              <a:t>	Pongo mi mochila al lado de mi escritorio.</a:t>
            </a:r>
          </a:p>
          <a:p>
            <a:pPr>
              <a:defRPr/>
            </a:pPr>
            <a:r>
              <a:rPr lang="es-ES_tradnl" sz="3200" dirty="0">
                <a:solidFill>
                  <a:srgbClr val="FF0000"/>
                </a:solidFill>
              </a:rPr>
              <a:t>	</a:t>
            </a:r>
            <a:r>
              <a:rPr lang="es-ES_tradnl" sz="3200" dirty="0" smtClean="0">
                <a:solidFill>
                  <a:srgbClr val="FF0000"/>
                </a:solidFill>
              </a:rPr>
              <a:t>	Pongo mi mochila debajo de mi escritorio.</a:t>
            </a:r>
          </a:p>
        </p:txBody>
      </p:sp>
    </p:spTree>
    <p:extLst>
      <p:ext uri="{BB962C8B-B14F-4D97-AF65-F5344CB8AC3E}">
        <p14:creationId xmlns:p14="http://schemas.microsoft.com/office/powerpoint/2010/main" val="1847822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0" y="-36513"/>
            <a:ext cx="9144000" cy="825501"/>
          </a:xfrm>
        </p:spPr>
        <p:txBody>
          <a:bodyPr/>
          <a:lstStyle/>
          <a:p>
            <a:pPr eaLnBrk="1" hangingPunct="1"/>
            <a:r>
              <a:rPr lang="es-HN" b="1" u="sng" dirty="0" smtClean="0">
                <a:latin typeface="Calibri" charset="0"/>
              </a:rPr>
              <a:t>Saber vs Conocer Día 1</a:t>
            </a:r>
            <a:endParaRPr lang="es-HN" b="1" u="sng" dirty="0">
              <a:latin typeface="Calibri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788988"/>
            <a:ext cx="8940800" cy="6302375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>
                <a:latin typeface="+mn-lt"/>
                <a:ea typeface="+mn-ea"/>
                <a:cs typeface="+mn-cs"/>
              </a:rPr>
              <a:t>Objetivo: </a:t>
            </a:r>
            <a:r>
              <a:rPr lang="es-ES_tradnl" sz="3200" dirty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/>
              <a:t>Estudiantes van </a:t>
            </a:r>
            <a:r>
              <a:rPr lang="es-ES_tradnl" sz="3200" dirty="0" smtClean="0"/>
              <a:t>aprender la diferencia entre saber y conocer. </a:t>
            </a:r>
            <a:endParaRPr lang="es-ES_tradnl" sz="32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1900" b="1" dirty="0">
                <a:latin typeface="+mn-lt"/>
                <a:ea typeface="+mn-ea"/>
                <a:cs typeface="+mn-cs"/>
              </a:rPr>
              <a:t>Standard </a:t>
            </a:r>
            <a:r>
              <a:rPr lang="es-ES_tradnl" sz="1900" b="1" dirty="0" err="1">
                <a:latin typeface="+mn-lt"/>
                <a:ea typeface="+mn-ea"/>
                <a:cs typeface="+mn-cs"/>
              </a:rPr>
              <a:t>Addressed</a:t>
            </a:r>
            <a:r>
              <a:rPr lang="es-ES_tradnl" sz="1900" dirty="0">
                <a:latin typeface="+mn-lt"/>
                <a:ea typeface="+mn-ea"/>
                <a:cs typeface="+mn-cs"/>
              </a:rPr>
              <a:t>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i="1" dirty="0">
                <a:latin typeface="+mn-lt"/>
                <a:ea typeface="+mn-ea"/>
                <a:cs typeface="+mn-cs"/>
              </a:rPr>
              <a:t>1.1 In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target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language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,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engage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in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conversations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,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provide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and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obtain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information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,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express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feelings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and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emotions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, and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exchange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opinions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.</a:t>
            </a:r>
            <a:endParaRPr lang="es-ES_tradnl" sz="16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i="1" dirty="0">
                <a:latin typeface="+mn-lt"/>
                <a:ea typeface="+mn-ea"/>
                <a:cs typeface="+mn-cs"/>
              </a:rPr>
              <a:t>4.1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Demonstrate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understanding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of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nature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of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language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through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comparisons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of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language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studied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and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their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own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3200" b="1" dirty="0">
                <a:latin typeface="+mn-lt"/>
                <a:ea typeface="+mn-ea"/>
                <a:cs typeface="+mn-cs"/>
              </a:rPr>
              <a:t>Calentamiento: (5 min)</a:t>
            </a:r>
            <a:endParaRPr lang="es-ES_tradnl" sz="3200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es-ES_tradnl" sz="1200" dirty="0" smtClean="0"/>
              <a:t>¿Cuando vienes a la clase, dónde pones tu mochila?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s-ES_tradnl" sz="3200" dirty="0" smtClean="0"/>
              <a:t>¿Cuáles son 3 cosas que ves en la clase?</a:t>
            </a:r>
          </a:p>
          <a:p>
            <a:pPr>
              <a:defRPr/>
            </a:pPr>
            <a:r>
              <a:rPr lang="es-ES_tradnl" sz="3200" dirty="0"/>
              <a:t>	</a:t>
            </a:r>
            <a:r>
              <a:rPr lang="es-ES_tradnl" sz="3200" dirty="0" smtClean="0">
                <a:solidFill>
                  <a:srgbClr val="FF0000"/>
                </a:solidFill>
              </a:rPr>
              <a:t>Ejemplos:</a:t>
            </a:r>
          </a:p>
          <a:p>
            <a:pPr>
              <a:defRPr/>
            </a:pPr>
            <a:r>
              <a:rPr lang="es-ES_tradnl" sz="3200" dirty="0">
                <a:solidFill>
                  <a:srgbClr val="FF0000"/>
                </a:solidFill>
              </a:rPr>
              <a:t>	</a:t>
            </a:r>
            <a:r>
              <a:rPr lang="es-ES_tradnl" sz="3200" dirty="0" smtClean="0">
                <a:solidFill>
                  <a:srgbClr val="FF0000"/>
                </a:solidFill>
              </a:rPr>
              <a:t>	Les veo a estudiantes guapos e inteligentes.</a:t>
            </a:r>
          </a:p>
          <a:p>
            <a:pPr>
              <a:defRPr/>
            </a:pPr>
            <a:r>
              <a:rPr lang="es-ES_tradnl" sz="3200" dirty="0">
                <a:solidFill>
                  <a:srgbClr val="FF0000"/>
                </a:solidFill>
              </a:rPr>
              <a:t>	</a:t>
            </a:r>
            <a:r>
              <a:rPr lang="es-ES_tradnl" sz="3200" dirty="0" smtClean="0">
                <a:solidFill>
                  <a:srgbClr val="FF0000"/>
                </a:solidFill>
              </a:rPr>
              <a:t>	Veo plumas.</a:t>
            </a:r>
          </a:p>
          <a:p>
            <a:pPr>
              <a:defRPr/>
            </a:pPr>
            <a:r>
              <a:rPr lang="es-ES_tradnl" sz="3200" dirty="0">
                <a:solidFill>
                  <a:srgbClr val="FF0000"/>
                </a:solidFill>
              </a:rPr>
              <a:t>	</a:t>
            </a:r>
            <a:r>
              <a:rPr lang="es-ES_tradnl" sz="3200" dirty="0" smtClean="0">
                <a:solidFill>
                  <a:srgbClr val="FF0000"/>
                </a:solidFill>
              </a:rPr>
              <a:t>	Veo escritorios.</a:t>
            </a:r>
          </a:p>
          <a:p>
            <a:pPr>
              <a:defRPr/>
            </a:pPr>
            <a:r>
              <a:rPr lang="es-ES_tradnl" sz="3200" dirty="0">
                <a:solidFill>
                  <a:srgbClr val="FF0000"/>
                </a:solidFill>
              </a:rPr>
              <a:t>	</a:t>
            </a:r>
            <a:r>
              <a:rPr lang="es-ES_tradnl" sz="3200" dirty="0" smtClean="0">
                <a:solidFill>
                  <a:srgbClr val="FF0000"/>
                </a:solidFill>
              </a:rPr>
              <a:t>	</a:t>
            </a:r>
            <a:r>
              <a:rPr lang="es-ES_tradnl" sz="3200" dirty="0" smtClean="0">
                <a:solidFill>
                  <a:srgbClr val="FF0000"/>
                </a:solidFill>
              </a:rPr>
              <a:t>Le </a:t>
            </a:r>
            <a:r>
              <a:rPr lang="es-ES_tradnl" sz="3200" dirty="0" smtClean="0">
                <a:solidFill>
                  <a:srgbClr val="FF0000"/>
                </a:solidFill>
              </a:rPr>
              <a:t>veo a mi maestro favorito.  </a:t>
            </a:r>
          </a:p>
        </p:txBody>
      </p:sp>
    </p:spTree>
    <p:extLst>
      <p:ext uri="{BB962C8B-B14F-4D97-AF65-F5344CB8AC3E}">
        <p14:creationId xmlns:p14="http://schemas.microsoft.com/office/powerpoint/2010/main" val="1137460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0" y="-36513"/>
            <a:ext cx="9144000" cy="825501"/>
          </a:xfrm>
        </p:spPr>
        <p:txBody>
          <a:bodyPr/>
          <a:lstStyle/>
          <a:p>
            <a:pPr eaLnBrk="1" hangingPunct="1"/>
            <a:r>
              <a:rPr lang="es-HN" b="1" u="sng" dirty="0" smtClean="0">
                <a:latin typeface="Calibri" charset="0"/>
              </a:rPr>
              <a:t>Saber vs Conocer Día 1</a:t>
            </a:r>
            <a:endParaRPr lang="es-HN" b="1" u="sng" dirty="0">
              <a:latin typeface="Calibri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788988"/>
            <a:ext cx="8940800" cy="6302375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>
                <a:latin typeface="+mn-lt"/>
                <a:ea typeface="+mn-ea"/>
                <a:cs typeface="+mn-cs"/>
              </a:rPr>
              <a:t>Objetivo: </a:t>
            </a:r>
            <a:r>
              <a:rPr lang="es-ES_tradnl" sz="3200" dirty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/>
              <a:t>Estudiantes van </a:t>
            </a:r>
            <a:r>
              <a:rPr lang="es-ES_tradnl" sz="3200" dirty="0" smtClean="0"/>
              <a:t>aprender la diferencia entre saber y conocer. </a:t>
            </a:r>
            <a:endParaRPr lang="es-ES_tradnl" sz="32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1900" b="1" dirty="0">
                <a:latin typeface="+mn-lt"/>
                <a:ea typeface="+mn-ea"/>
                <a:cs typeface="+mn-cs"/>
              </a:rPr>
              <a:t>Standard </a:t>
            </a:r>
            <a:r>
              <a:rPr lang="es-ES_tradnl" sz="1900" b="1" dirty="0" err="1">
                <a:latin typeface="+mn-lt"/>
                <a:ea typeface="+mn-ea"/>
                <a:cs typeface="+mn-cs"/>
              </a:rPr>
              <a:t>Addressed</a:t>
            </a:r>
            <a:r>
              <a:rPr lang="es-ES_tradnl" sz="1900" dirty="0">
                <a:latin typeface="+mn-lt"/>
                <a:ea typeface="+mn-ea"/>
                <a:cs typeface="+mn-cs"/>
              </a:rPr>
              <a:t>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i="1" dirty="0">
                <a:latin typeface="+mn-lt"/>
                <a:ea typeface="+mn-ea"/>
                <a:cs typeface="+mn-cs"/>
              </a:rPr>
              <a:t>1.1 In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target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language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,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engage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in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conversations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,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provide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and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obtain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information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,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express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feelings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and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emotions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, and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exchange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opinions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.</a:t>
            </a:r>
            <a:endParaRPr lang="es-ES_tradnl" sz="16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i="1" dirty="0">
                <a:latin typeface="+mn-lt"/>
                <a:ea typeface="+mn-ea"/>
                <a:cs typeface="+mn-cs"/>
              </a:rPr>
              <a:t>4.1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Demonstrate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understanding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of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nature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of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language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through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comparisons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of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language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studied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and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their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own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3200" b="1" dirty="0">
                <a:latin typeface="+mn-lt"/>
                <a:ea typeface="+mn-ea"/>
                <a:cs typeface="+mn-cs"/>
              </a:rPr>
              <a:t>Calentamiento: (5 min)</a:t>
            </a:r>
            <a:endParaRPr lang="es-ES_tradnl" sz="3200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es-ES_tradnl" sz="1200" dirty="0" smtClean="0"/>
              <a:t>¿Cuando vienes a la clase, dónde pones tu mochila?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s-ES_tradnl" sz="1200" dirty="0" smtClean="0"/>
              <a:t>¿Cuáles son 3 cosas que ves en la clase?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s-ES_tradnl" sz="3200" dirty="0" smtClean="0"/>
              <a:t>¿Qué traes a la clase?</a:t>
            </a:r>
          </a:p>
          <a:p>
            <a:pPr>
              <a:defRPr/>
            </a:pPr>
            <a:r>
              <a:rPr lang="es-ES_tradnl" sz="3200" dirty="0" smtClean="0">
                <a:solidFill>
                  <a:srgbClr val="FF0000"/>
                </a:solidFill>
              </a:rPr>
              <a:t>	Ejemplos:</a:t>
            </a:r>
          </a:p>
          <a:p>
            <a:pPr>
              <a:defRPr/>
            </a:pPr>
            <a:r>
              <a:rPr lang="es-ES_tradnl" sz="3200" dirty="0">
                <a:solidFill>
                  <a:srgbClr val="FF0000"/>
                </a:solidFill>
              </a:rPr>
              <a:t>	</a:t>
            </a:r>
            <a:r>
              <a:rPr lang="es-ES_tradnl" sz="3200" dirty="0" smtClean="0">
                <a:solidFill>
                  <a:srgbClr val="FF0000"/>
                </a:solidFill>
              </a:rPr>
              <a:t>	Traigo papel.</a:t>
            </a:r>
          </a:p>
          <a:p>
            <a:pPr>
              <a:defRPr/>
            </a:pPr>
            <a:r>
              <a:rPr lang="es-ES_tradnl" sz="3200" dirty="0">
                <a:solidFill>
                  <a:srgbClr val="FF0000"/>
                </a:solidFill>
              </a:rPr>
              <a:t>	</a:t>
            </a:r>
            <a:r>
              <a:rPr lang="es-ES_tradnl" sz="3200" dirty="0" smtClean="0">
                <a:solidFill>
                  <a:srgbClr val="FF0000"/>
                </a:solidFill>
              </a:rPr>
              <a:t>	Traigo lápiz.</a:t>
            </a:r>
          </a:p>
          <a:p>
            <a:pPr>
              <a:defRPr/>
            </a:pPr>
            <a:r>
              <a:rPr lang="es-ES_tradnl" sz="3200" dirty="0">
                <a:solidFill>
                  <a:srgbClr val="FF0000"/>
                </a:solidFill>
              </a:rPr>
              <a:t>	</a:t>
            </a:r>
            <a:r>
              <a:rPr lang="es-ES_tradnl" sz="3200" dirty="0" smtClean="0">
                <a:solidFill>
                  <a:srgbClr val="FF0000"/>
                </a:solidFill>
              </a:rPr>
              <a:t>	No traigo nada.  Soy perezoso. </a:t>
            </a:r>
            <a:endParaRPr lang="es-ES_tradnl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170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0" y="-36513"/>
            <a:ext cx="9144000" cy="825501"/>
          </a:xfrm>
        </p:spPr>
        <p:txBody>
          <a:bodyPr/>
          <a:lstStyle/>
          <a:p>
            <a:pPr eaLnBrk="1" hangingPunct="1"/>
            <a:r>
              <a:rPr lang="es-HN" b="1" u="sng" dirty="0" smtClean="0">
                <a:latin typeface="Calibri" charset="0"/>
              </a:rPr>
              <a:t>Saber vs Conocer Día 1</a:t>
            </a:r>
            <a:endParaRPr lang="es-HN" b="1" u="sng" dirty="0">
              <a:latin typeface="Calibri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788988"/>
            <a:ext cx="8940800" cy="6302375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>
                <a:latin typeface="+mn-lt"/>
                <a:ea typeface="+mn-ea"/>
                <a:cs typeface="+mn-cs"/>
              </a:rPr>
              <a:t>Objetivo: </a:t>
            </a:r>
            <a:r>
              <a:rPr lang="es-ES_tradnl" sz="3200" dirty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/>
              <a:t>Estudiantes van </a:t>
            </a:r>
            <a:r>
              <a:rPr lang="es-ES_tradnl" sz="3200" dirty="0" smtClean="0"/>
              <a:t>aprender la diferencia entre saber y conocer. </a:t>
            </a:r>
            <a:endParaRPr lang="es-ES_tradnl" sz="32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1900" b="1" dirty="0">
                <a:latin typeface="+mn-lt"/>
                <a:ea typeface="+mn-ea"/>
                <a:cs typeface="+mn-cs"/>
              </a:rPr>
              <a:t>Standard </a:t>
            </a:r>
            <a:r>
              <a:rPr lang="es-ES_tradnl" sz="1900" b="1" dirty="0" err="1">
                <a:latin typeface="+mn-lt"/>
                <a:ea typeface="+mn-ea"/>
                <a:cs typeface="+mn-cs"/>
              </a:rPr>
              <a:t>Addressed</a:t>
            </a:r>
            <a:r>
              <a:rPr lang="es-ES_tradnl" sz="1900" dirty="0">
                <a:latin typeface="+mn-lt"/>
                <a:ea typeface="+mn-ea"/>
                <a:cs typeface="+mn-cs"/>
              </a:rPr>
              <a:t>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i="1" dirty="0">
                <a:latin typeface="+mn-lt"/>
                <a:ea typeface="+mn-ea"/>
                <a:cs typeface="+mn-cs"/>
              </a:rPr>
              <a:t>1.1 In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target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language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,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engage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in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conversations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,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provide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and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obtain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information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,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express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feelings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and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emotions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, and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exchange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opinions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.</a:t>
            </a:r>
            <a:endParaRPr lang="es-ES_tradnl" sz="16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i="1" dirty="0">
                <a:latin typeface="+mn-lt"/>
                <a:ea typeface="+mn-ea"/>
                <a:cs typeface="+mn-cs"/>
              </a:rPr>
              <a:t>4.1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Demonstrate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understanding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of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nature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of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language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through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comparisons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of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language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studied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and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their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own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3200" b="1" dirty="0">
                <a:latin typeface="+mn-lt"/>
                <a:ea typeface="+mn-ea"/>
                <a:cs typeface="+mn-cs"/>
              </a:rPr>
              <a:t>Calentamiento: (5 min)</a:t>
            </a:r>
            <a:endParaRPr lang="es-ES_tradnl" sz="3200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es-ES_tradnl" sz="1200" dirty="0" smtClean="0"/>
              <a:t>¿Cuando vienes a la clase, dónde pones tu mochila?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s-ES_tradnl" sz="1200" dirty="0" smtClean="0"/>
              <a:t>¿Cuáles son 3 cosas que ves en la clase?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s-ES_tradnl" sz="1200" dirty="0" smtClean="0"/>
              <a:t>¿Qué traes a la clase?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s-ES_tradnl" sz="3200" dirty="0" err="1" smtClean="0"/>
              <a:t>Think</a:t>
            </a:r>
            <a:r>
              <a:rPr lang="es-ES_tradnl" sz="3200" dirty="0" smtClean="0"/>
              <a:t> back </a:t>
            </a:r>
            <a:r>
              <a:rPr lang="es-ES_tradnl" sz="3200" dirty="0" err="1" smtClean="0"/>
              <a:t>to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the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intro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unit</a:t>
            </a:r>
            <a:r>
              <a:rPr lang="es-ES_tradnl" sz="3200" dirty="0" smtClean="0"/>
              <a:t> of </a:t>
            </a:r>
            <a:r>
              <a:rPr lang="es-ES_tradnl" sz="3200" dirty="0" err="1" smtClean="0"/>
              <a:t>level</a:t>
            </a:r>
            <a:r>
              <a:rPr lang="es-ES_tradnl" sz="3200" dirty="0" smtClean="0"/>
              <a:t> 1.  </a:t>
            </a:r>
            <a:r>
              <a:rPr lang="es-ES_tradnl" sz="3200" dirty="0" err="1" smtClean="0"/>
              <a:t>How</a:t>
            </a:r>
            <a:r>
              <a:rPr lang="es-ES_tradnl" sz="3200" dirty="0" smtClean="0"/>
              <a:t> do </a:t>
            </a:r>
            <a:r>
              <a:rPr lang="es-ES_tradnl" sz="3200" dirty="0" err="1" smtClean="0"/>
              <a:t>you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say</a:t>
            </a:r>
            <a:r>
              <a:rPr lang="es-ES_tradnl" sz="3200" dirty="0" smtClean="0"/>
              <a:t>, “I </a:t>
            </a:r>
            <a:r>
              <a:rPr lang="es-ES_tradnl" sz="3200" dirty="0" err="1" smtClean="0"/>
              <a:t>don’t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know</a:t>
            </a:r>
            <a:r>
              <a:rPr lang="es-ES_tradnl" sz="3200" dirty="0" smtClean="0"/>
              <a:t>” in </a:t>
            </a:r>
            <a:r>
              <a:rPr lang="es-ES_tradnl" sz="3200" dirty="0" err="1" smtClean="0"/>
              <a:t>Spanish</a:t>
            </a:r>
            <a:r>
              <a:rPr lang="es-ES_tradnl" sz="3200" dirty="0" smtClean="0"/>
              <a:t>?</a:t>
            </a:r>
          </a:p>
          <a:p>
            <a:pPr>
              <a:defRPr/>
            </a:pPr>
            <a:r>
              <a:rPr lang="es-ES_tradnl" sz="3200" dirty="0"/>
              <a:t>	</a:t>
            </a:r>
            <a:r>
              <a:rPr lang="es-ES_tradnl" sz="3200" dirty="0" smtClean="0">
                <a:solidFill>
                  <a:srgbClr val="FF0000"/>
                </a:solidFill>
              </a:rPr>
              <a:t>No sé</a:t>
            </a:r>
            <a:endParaRPr lang="es-ES_tradnl" sz="3200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es-ES_tradnl" sz="3200" dirty="0"/>
          </a:p>
        </p:txBody>
      </p:sp>
    </p:spTree>
    <p:extLst>
      <p:ext uri="{BB962C8B-B14F-4D97-AF65-F5344CB8AC3E}">
        <p14:creationId xmlns:p14="http://schemas.microsoft.com/office/powerpoint/2010/main" val="3416074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360364" y="188913"/>
            <a:ext cx="8783636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7000" b="1" dirty="0" smtClean="0">
                <a:solidFill>
                  <a:srgbClr val="FFFF00"/>
                </a:solidFill>
              </a:rPr>
              <a:t>POP QUIZ</a:t>
            </a:r>
            <a:endParaRPr lang="en-US" sz="7000" b="1" dirty="0">
              <a:solidFill>
                <a:srgbClr val="FFFF00"/>
              </a:solidFill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159970" y="5943312"/>
            <a:ext cx="878363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dirty="0" smtClean="0">
                <a:solidFill>
                  <a:srgbClr val="FFFF00"/>
                </a:solidFill>
              </a:rPr>
              <a:t>I did not see that coming</a:t>
            </a:r>
            <a:endParaRPr lang="en-US" sz="4800" dirty="0">
              <a:solidFill>
                <a:srgbClr val="FFFF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9378" y="1358464"/>
            <a:ext cx="6409840" cy="4461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509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0" y="-36513"/>
            <a:ext cx="9144000" cy="825501"/>
          </a:xfrm>
        </p:spPr>
        <p:txBody>
          <a:bodyPr/>
          <a:lstStyle/>
          <a:p>
            <a:pPr eaLnBrk="1" hangingPunct="1"/>
            <a:r>
              <a:rPr lang="es-HN" b="1" u="sng" dirty="0" smtClean="0">
                <a:latin typeface="Calibri" charset="0"/>
              </a:rPr>
              <a:t>Saber vs Conocer Día 1</a:t>
            </a:r>
            <a:endParaRPr lang="es-HN" b="1" u="sng" dirty="0">
              <a:latin typeface="Calibri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788989"/>
            <a:ext cx="8940800" cy="2549298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 err="1" smtClean="0">
                <a:latin typeface="+mn-lt"/>
                <a:ea typeface="+mn-ea"/>
                <a:cs typeface="+mn-cs"/>
              </a:rPr>
              <a:t>Spanish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,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like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many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languages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other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than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English, has 2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words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for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“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to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know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.”</a:t>
            </a:r>
            <a:endParaRPr lang="es-ES_tradnl" sz="3200" dirty="0">
              <a:latin typeface="+mn-lt"/>
              <a:ea typeface="+mn-ea"/>
              <a:cs typeface="+mn-cs"/>
            </a:endParaRPr>
          </a:p>
          <a:p>
            <a:pPr marL="906463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u="sng" dirty="0" smtClean="0">
                <a:latin typeface="+mn-lt"/>
                <a:ea typeface="+mn-ea"/>
                <a:cs typeface="+mn-cs"/>
              </a:rPr>
              <a:t>Saber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								</a:t>
            </a:r>
            <a:r>
              <a:rPr lang="es-ES_tradnl" sz="3200" b="1" u="sng" dirty="0" smtClean="0">
                <a:latin typeface="+mn-lt"/>
                <a:ea typeface="+mn-ea"/>
                <a:cs typeface="+mn-cs"/>
              </a:rPr>
              <a:t>Conocer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03200" y="2212404"/>
            <a:ext cx="3606800" cy="70859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>
                <a:latin typeface="+mn-lt"/>
                <a:ea typeface="+mn-ea"/>
                <a:cs typeface="+mn-cs"/>
              </a:rPr>
              <a:t>Head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knowledge</a:t>
            </a:r>
            <a:endParaRPr lang="es-ES_tradnl" sz="3200" dirty="0" smtClean="0">
              <a:latin typeface="+mn-lt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065485" y="2248691"/>
            <a:ext cx="3606800" cy="67230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err="1" smtClean="0">
                <a:latin typeface="+mn-lt"/>
                <a:ea typeface="+mn-ea"/>
                <a:cs typeface="+mn-cs"/>
              </a:rPr>
              <a:t>Heart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knowledge</a:t>
            </a:r>
            <a:endParaRPr lang="es-ES_tradnl" sz="3200" b="1" u="sng" dirty="0" smtClean="0"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21343" y="2891965"/>
            <a:ext cx="3606800" cy="124460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>
                <a:latin typeface="+mn-lt"/>
                <a:ea typeface="+mn-ea"/>
                <a:cs typeface="+mn-cs"/>
              </a:rPr>
              <a:t>Factual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knowledge</a:t>
            </a:r>
            <a:endParaRPr lang="es-ES_tradnl" sz="3200" dirty="0" smtClean="0"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083628" y="2928252"/>
            <a:ext cx="3606800" cy="120831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3200" dirty="0" smtClean="0">
                <a:latin typeface="+mn-lt"/>
                <a:ea typeface="+mn-ea"/>
                <a:cs typeface="+mn-cs"/>
              </a:rPr>
              <a:t>Relational knowledge</a:t>
            </a:r>
            <a:endParaRPr lang="en-US" sz="3200" b="1" u="sng" dirty="0" smtClean="0">
              <a:latin typeface="+mn-lt"/>
              <a:ea typeface="+mn-ea"/>
              <a:cs typeface="+mn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92313" y="4100279"/>
            <a:ext cx="3606800" cy="275772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err="1" smtClean="0">
                <a:latin typeface="+mn-lt"/>
                <a:ea typeface="+mn-ea"/>
                <a:cs typeface="+mn-cs"/>
              </a:rPr>
              <a:t>Stuff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you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know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that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I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could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put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on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a test. 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Either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you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know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it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or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you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don’t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5054598" y="4136566"/>
            <a:ext cx="3606800" cy="272143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err="1" smtClean="0">
                <a:latin typeface="+mn-lt"/>
                <a:ea typeface="+mn-ea"/>
                <a:cs typeface="+mn-cs"/>
              </a:rPr>
              <a:t>Undefinable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,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familiarity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(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like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with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knowing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friends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. 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You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could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always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know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them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better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).</a:t>
            </a:r>
            <a:endParaRPr lang="es-ES_tradnl" sz="3200" b="1" u="sng" dirty="0" smtClean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3619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0" y="-36513"/>
            <a:ext cx="9144000" cy="825501"/>
          </a:xfrm>
        </p:spPr>
        <p:txBody>
          <a:bodyPr/>
          <a:lstStyle/>
          <a:p>
            <a:pPr eaLnBrk="1" hangingPunct="1"/>
            <a:r>
              <a:rPr lang="es-HN" b="1" u="sng" dirty="0" smtClean="0">
                <a:latin typeface="Calibri" charset="0"/>
              </a:rPr>
              <a:t>Saber vs Conocer Día 1</a:t>
            </a:r>
            <a:endParaRPr lang="es-HN" b="1" u="sng" dirty="0">
              <a:latin typeface="Calibri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788989"/>
            <a:ext cx="8940800" cy="2549298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 err="1" smtClean="0">
                <a:latin typeface="+mn-lt"/>
                <a:ea typeface="+mn-ea"/>
                <a:cs typeface="+mn-cs"/>
              </a:rPr>
              <a:t>Special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uses…</a:t>
            </a:r>
            <a:endParaRPr lang="es-ES_tradnl" sz="3200" dirty="0">
              <a:latin typeface="+mn-lt"/>
              <a:ea typeface="+mn-ea"/>
              <a:cs typeface="+mn-cs"/>
            </a:endParaRPr>
          </a:p>
          <a:p>
            <a:pPr marL="906463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u="sng" dirty="0" smtClean="0">
                <a:latin typeface="+mn-lt"/>
                <a:ea typeface="+mn-ea"/>
                <a:cs typeface="+mn-cs"/>
              </a:rPr>
              <a:t>Saber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								</a:t>
            </a:r>
            <a:r>
              <a:rPr lang="es-ES_tradnl" sz="3200" b="1" u="sng" dirty="0" smtClean="0">
                <a:latin typeface="+mn-lt"/>
                <a:ea typeface="+mn-ea"/>
                <a:cs typeface="+mn-cs"/>
              </a:rPr>
              <a:t>Conocer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03199" y="1973526"/>
            <a:ext cx="4104907" cy="486731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>
                <a:latin typeface="+mn-lt"/>
                <a:ea typeface="+mn-ea"/>
                <a:cs typeface="+mn-cs"/>
              </a:rPr>
              <a:t>Use “Saber +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infinitive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”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to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say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you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know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how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to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do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something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.</a:t>
            </a:r>
            <a:br>
              <a:rPr lang="es-ES_tradnl" sz="3200" dirty="0" smtClean="0">
                <a:latin typeface="+mn-lt"/>
                <a:ea typeface="+mn-ea"/>
                <a:cs typeface="+mn-cs"/>
              </a:rPr>
            </a:br>
            <a:endParaRPr lang="es-ES_tradnl" sz="3200" dirty="0" smtClean="0">
              <a:latin typeface="+mn-lt"/>
              <a:ea typeface="+mn-ea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 smtClean="0">
                <a:latin typeface="+mn-lt"/>
                <a:ea typeface="+mn-ea"/>
                <a:cs typeface="+mn-cs"/>
              </a:rPr>
              <a:t>Ejemplo:</a:t>
            </a:r>
            <a:r>
              <a:rPr lang="es-ES_tradnl" sz="3200" dirty="0">
                <a:latin typeface="+mn-lt"/>
                <a:ea typeface="+mn-ea"/>
                <a:cs typeface="+mn-cs"/>
              </a:rPr>
              <a:t/>
            </a:r>
            <a:br>
              <a:rPr lang="es-ES_tradnl" sz="3200" dirty="0">
                <a:latin typeface="+mn-lt"/>
                <a:ea typeface="+mn-ea"/>
                <a:cs typeface="+mn-cs"/>
              </a:rPr>
            </a:br>
            <a:r>
              <a:rPr lang="es-ES_tradnl" sz="3200" dirty="0" smtClean="0">
                <a:latin typeface="+mn-lt"/>
                <a:ea typeface="+mn-ea"/>
                <a:cs typeface="+mn-cs"/>
              </a:rPr>
              <a:t>	Yo sé correr.</a:t>
            </a:r>
            <a:br>
              <a:rPr lang="es-ES_tradnl" sz="3200" dirty="0" smtClean="0">
                <a:latin typeface="+mn-lt"/>
                <a:ea typeface="+mn-ea"/>
                <a:cs typeface="+mn-cs"/>
              </a:rPr>
            </a:br>
            <a:r>
              <a:rPr lang="es-ES_tradnl" sz="3200" dirty="0" smtClean="0">
                <a:latin typeface="+mn-lt"/>
                <a:ea typeface="+mn-ea"/>
                <a:cs typeface="+mn-cs"/>
              </a:rPr>
              <a:t>	I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know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how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to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run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065484" y="1990686"/>
            <a:ext cx="4078515" cy="485015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>
                <a:latin typeface="+mn-lt"/>
                <a:ea typeface="+mn-ea"/>
                <a:cs typeface="+mn-cs"/>
              </a:rPr>
              <a:t>Use “conocer”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to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talk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about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meeting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someone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for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the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first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time.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endParaRPr lang="es-ES_tradnl" sz="3200" dirty="0" smtClean="0">
              <a:latin typeface="+mn-lt"/>
              <a:ea typeface="+mn-ea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 smtClean="0">
                <a:latin typeface="+mn-lt"/>
                <a:ea typeface="+mn-ea"/>
                <a:cs typeface="+mn-cs"/>
              </a:rPr>
              <a:t>Ejemplo: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 smtClean="0">
                <a:latin typeface="+mn-lt"/>
                <a:ea typeface="+mn-ea"/>
                <a:cs typeface="+mn-cs"/>
              </a:rPr>
              <a:t>Le v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oy 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a conocer a tu madre. (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I’m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going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to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meet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your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mom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73528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177559"/>
              </p:ext>
            </p:extLst>
          </p:nvPr>
        </p:nvGraphicFramePr>
        <p:xfrm>
          <a:off x="342900" y="3284720"/>
          <a:ext cx="8650288" cy="3322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5144"/>
                <a:gridCol w="432514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Yo</a:t>
                      </a:r>
                      <a:r>
                        <a:rPr lang="en-US" sz="4000" dirty="0" smtClean="0"/>
                        <a:t> </a:t>
                      </a:r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Nosotros</a:t>
                      </a:r>
                      <a:endParaRPr lang="en-US" sz="40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Tú</a:t>
                      </a:r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Skip------skip---skip</a:t>
                      </a:r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Usted</a:t>
                      </a:r>
                      <a:endParaRPr lang="en-US" sz="4000" dirty="0" smtClean="0"/>
                    </a:p>
                    <a:p>
                      <a:r>
                        <a:rPr lang="en-US" sz="4000" dirty="0" err="1" smtClean="0"/>
                        <a:t>Él</a:t>
                      </a:r>
                      <a:endParaRPr lang="en-US" sz="4000" dirty="0" smtClean="0"/>
                    </a:p>
                    <a:p>
                      <a:r>
                        <a:rPr lang="en-US" sz="4000" dirty="0" smtClean="0"/>
                        <a:t>Ella</a:t>
                      </a:r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Ustedes</a:t>
                      </a:r>
                      <a:endParaRPr lang="en-US" sz="4000" dirty="0" smtClean="0"/>
                    </a:p>
                    <a:p>
                      <a:r>
                        <a:rPr lang="en-US" sz="4000" dirty="0" err="1" smtClean="0"/>
                        <a:t>Ellos</a:t>
                      </a:r>
                      <a:endParaRPr lang="en-US" sz="4000" dirty="0" smtClean="0"/>
                    </a:p>
                    <a:p>
                      <a:r>
                        <a:rPr lang="en-US" sz="4000" dirty="0" err="1" smtClean="0"/>
                        <a:t>Ellas</a:t>
                      </a:r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 bwMode="auto">
          <a:xfrm>
            <a:off x="0" y="2424093"/>
            <a:ext cx="9144000" cy="841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s-HN" b="1" dirty="0" smtClean="0">
                <a:latin typeface="Calibri" charset="0"/>
              </a:rPr>
              <a:t>Saber</a:t>
            </a:r>
            <a:endParaRPr lang="es-HN" b="1" dirty="0">
              <a:latin typeface="Calibri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3834" y="3240370"/>
            <a:ext cx="240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sé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23250" y="3948256"/>
            <a:ext cx="240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sabes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72666" y="5192418"/>
            <a:ext cx="240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sabe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41072" y="3240370"/>
            <a:ext cx="240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sabemos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51234" y="5192418"/>
            <a:ext cx="240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saben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145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58316</TotalTime>
  <Words>922</Words>
  <Application>Microsoft Macintosh PowerPoint</Application>
  <PresentationFormat>On-screen Show (4:3)</PresentationFormat>
  <Paragraphs>157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1_Office Theme</vt:lpstr>
      <vt:lpstr>Saber vs Conocer Día 1</vt:lpstr>
      <vt:lpstr>Saber vs Conocer Día 1</vt:lpstr>
      <vt:lpstr>Saber vs Conocer Día 1</vt:lpstr>
      <vt:lpstr>Saber vs Conocer Día 1</vt:lpstr>
      <vt:lpstr>Saber vs Conocer Día 1</vt:lpstr>
      <vt:lpstr>PowerPoint Presentation</vt:lpstr>
      <vt:lpstr>Saber vs Conocer Día 1</vt:lpstr>
      <vt:lpstr>Saber vs Conocer Día 1</vt:lpstr>
      <vt:lpstr>PowerPoint Presentation</vt:lpstr>
      <vt:lpstr>PowerPoint Presentation</vt:lpstr>
      <vt:lpstr>Saber vs Conocer Día 1</vt:lpstr>
      <vt:lpstr>Saber vs Conocer Día 1</vt:lpstr>
      <vt:lpstr>PowerPoint Presentation</vt:lpstr>
      <vt:lpstr>PowerPoint Presentation</vt:lpstr>
    </vt:vector>
  </TitlesOfParts>
  <Company>Shelby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Trevor Gore</dc:creator>
  <cp:lastModifiedBy>Trevor Gore</cp:lastModifiedBy>
  <cp:revision>409</cp:revision>
  <dcterms:created xsi:type="dcterms:W3CDTF">2011-09-23T10:11:03Z</dcterms:created>
  <dcterms:modified xsi:type="dcterms:W3CDTF">2016-01-11T20:14:38Z</dcterms:modified>
</cp:coreProperties>
</file>