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393" r:id="rId2"/>
    <p:sldId id="363" r:id="rId3"/>
    <p:sldId id="364" r:id="rId4"/>
    <p:sldId id="365" r:id="rId5"/>
    <p:sldId id="370" r:id="rId6"/>
    <p:sldId id="371" r:id="rId7"/>
    <p:sldId id="372" r:id="rId8"/>
    <p:sldId id="394" r:id="rId9"/>
    <p:sldId id="395" r:id="rId10"/>
    <p:sldId id="373" r:id="rId11"/>
    <p:sldId id="375" r:id="rId12"/>
    <p:sldId id="376" r:id="rId13"/>
    <p:sldId id="377" r:id="rId14"/>
    <p:sldId id="378" r:id="rId15"/>
    <p:sldId id="35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383F0F4-A751-DB4B-83A5-A586D064A816}">
          <p14:sldIdLst>
            <p14:sldId id="393"/>
            <p14:sldId id="363"/>
            <p14:sldId id="364"/>
            <p14:sldId id="365"/>
            <p14:sldId id="370"/>
            <p14:sldId id="371"/>
            <p14:sldId id="372"/>
            <p14:sldId id="394"/>
            <p14:sldId id="395"/>
            <p14:sldId id="373"/>
            <p14:sldId id="375"/>
            <p14:sldId id="376"/>
            <p14:sldId id="377"/>
            <p14:sldId id="378"/>
            <p14:sldId id="35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32" d="100"/>
          <a:sy n="32" d="100"/>
        </p:scale>
        <p:origin x="-1592" y="-112"/>
      </p:cViewPr>
      <p:guideLst>
        <p:guide orient="horz" pos="2160"/>
        <p:guide pos="2880"/>
      </p:guideLst>
    </p:cSldViewPr>
  </p:slideViewPr>
  <p:notesTextViewPr>
    <p:cViewPr>
      <p:scale>
        <a:sx n="100" d="100"/>
        <a:sy n="100" d="100"/>
      </p:scale>
      <p:origin x="0" y="0"/>
    </p:cViewPr>
  </p:notesTextViewPr>
  <p:sorterViewPr>
    <p:cViewPr>
      <p:scale>
        <a:sx n="128" d="100"/>
        <a:sy n="128" d="100"/>
      </p:scale>
      <p:origin x="0" y="151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7EA32F-A6DB-2E4F-9407-29DA71EDEBA7}" type="datetimeFigureOut">
              <a:rPr lang="en-US" smtClean="0"/>
              <a:t>4/11/17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EACFFC-60B8-7C4B-A59B-0D63EC9C6A36}" type="slidenum">
              <a:rPr lang="en-US" smtClean="0"/>
              <a:t>‹#›</a:t>
            </a:fld>
            <a:endParaRPr lang="en-US" dirty="0"/>
          </a:p>
        </p:txBody>
      </p:sp>
    </p:spTree>
    <p:extLst>
      <p:ext uri="{BB962C8B-B14F-4D97-AF65-F5344CB8AC3E}">
        <p14:creationId xmlns:p14="http://schemas.microsoft.com/office/powerpoint/2010/main" val="31277515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5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D8FD6901-DECD-734E-91BD-B50F97B97F54}"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491123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Adapted from</a:t>
            </a:r>
            <a:r>
              <a:rPr lang="en-US" baseline="0" dirty="0" smtClean="0"/>
              <a:t> </a:t>
            </a:r>
            <a:r>
              <a:rPr lang="en-US" sz="1200" kern="1200" dirty="0" smtClean="0">
                <a:solidFill>
                  <a:schemeClr val="tx1"/>
                </a:solidFill>
                <a:effectLst/>
                <a:latin typeface="+mn-lt"/>
                <a:ea typeface="+mn-ea"/>
                <a:cs typeface="+mn-cs"/>
              </a:rPr>
              <a:t>Dozier, Eleanor, and </a:t>
            </a:r>
            <a:r>
              <a:rPr lang="en-US" sz="1200" kern="1200" dirty="0" err="1" smtClean="0">
                <a:solidFill>
                  <a:schemeClr val="tx1"/>
                </a:solidFill>
                <a:effectLst/>
                <a:latin typeface="+mn-lt"/>
                <a:ea typeface="+mn-ea"/>
                <a:cs typeface="+mn-cs"/>
              </a:rPr>
              <a:t>Zulma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Iguina</a:t>
            </a:r>
            <a:r>
              <a:rPr lang="en-US" sz="1200" kern="1200" dirty="0" smtClean="0">
                <a:solidFill>
                  <a:schemeClr val="tx1"/>
                </a:solidFill>
                <a:effectLst/>
                <a:latin typeface="+mn-lt"/>
                <a:ea typeface="+mn-ea"/>
                <a:cs typeface="+mn-cs"/>
              </a:rPr>
              <a:t>. "Past Indicative Tenses: Preterite vs. Imperfect vs. Pluperfect." </a:t>
            </a:r>
            <a:r>
              <a:rPr lang="en-US" sz="1200" i="1" kern="1200" dirty="0" smtClean="0">
                <a:solidFill>
                  <a:schemeClr val="tx1"/>
                </a:solidFill>
                <a:effectLst/>
                <a:latin typeface="+mn-lt"/>
                <a:ea typeface="+mn-ea"/>
                <a:cs typeface="+mn-cs"/>
              </a:rPr>
              <a:t>Manual De </a:t>
            </a:r>
            <a:r>
              <a:rPr lang="en-US" sz="1200" i="1" kern="1200" dirty="0" err="1" smtClean="0">
                <a:solidFill>
                  <a:schemeClr val="tx1"/>
                </a:solidFill>
                <a:effectLst/>
                <a:latin typeface="+mn-lt"/>
                <a:ea typeface="+mn-ea"/>
                <a:cs typeface="+mn-cs"/>
              </a:rPr>
              <a:t>Gramática</a:t>
            </a:r>
            <a:r>
              <a:rPr lang="en-US" sz="1200" kern="1200" dirty="0" smtClean="0">
                <a:solidFill>
                  <a:schemeClr val="tx1"/>
                </a:solidFill>
                <a:effectLst/>
                <a:latin typeface="+mn-lt"/>
                <a:ea typeface="+mn-ea"/>
                <a:cs typeface="+mn-cs"/>
              </a:rPr>
              <a:t>. Boston: Thompson, </a:t>
            </a:r>
            <a:r>
              <a:rPr lang="en-US" sz="1200" kern="1200" dirty="0" err="1" smtClean="0">
                <a:solidFill>
                  <a:schemeClr val="tx1"/>
                </a:solidFill>
                <a:effectLst/>
                <a:latin typeface="+mn-lt"/>
                <a:ea typeface="+mn-ea"/>
                <a:cs typeface="+mn-cs"/>
              </a:rPr>
              <a:t>Heinle</a:t>
            </a:r>
            <a:r>
              <a:rPr lang="en-US" sz="1200" kern="1200" dirty="0" smtClean="0">
                <a:solidFill>
                  <a:schemeClr val="tx1"/>
                </a:solidFill>
                <a:effectLst/>
                <a:latin typeface="+mn-lt"/>
                <a:ea typeface="+mn-ea"/>
                <a:cs typeface="+mn-cs"/>
              </a:rPr>
              <a:t>, 2003. 185-96. Print.</a:t>
            </a:r>
          </a:p>
        </p:txBody>
      </p:sp>
      <p:sp>
        <p:nvSpPr>
          <p:cNvPr id="4" name="Slide Number Placeholder 3"/>
          <p:cNvSpPr>
            <a:spLocks noGrp="1"/>
          </p:cNvSpPr>
          <p:nvPr>
            <p:ph type="sldNum" sz="quarter" idx="10"/>
          </p:nvPr>
        </p:nvSpPr>
        <p:spPr/>
        <p:txBody>
          <a:bodyPr/>
          <a:lstStyle/>
          <a:p>
            <a:fld id="{4DEACFFC-60B8-7C4B-A59B-0D63EC9C6A36}" type="slidenum">
              <a:rPr lang="en-US" smtClean="0"/>
              <a:t>12</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Adapted from</a:t>
            </a:r>
            <a:r>
              <a:rPr lang="en-US" baseline="0" dirty="0" smtClean="0"/>
              <a:t> </a:t>
            </a:r>
            <a:r>
              <a:rPr lang="en-US" sz="1200" kern="1200" dirty="0" smtClean="0">
                <a:solidFill>
                  <a:schemeClr val="tx1"/>
                </a:solidFill>
                <a:effectLst/>
                <a:latin typeface="+mn-lt"/>
                <a:ea typeface="+mn-ea"/>
                <a:cs typeface="+mn-cs"/>
              </a:rPr>
              <a:t>Dozier, Eleanor, and </a:t>
            </a:r>
            <a:r>
              <a:rPr lang="en-US" sz="1200" kern="1200" dirty="0" err="1" smtClean="0">
                <a:solidFill>
                  <a:schemeClr val="tx1"/>
                </a:solidFill>
                <a:effectLst/>
                <a:latin typeface="+mn-lt"/>
                <a:ea typeface="+mn-ea"/>
                <a:cs typeface="+mn-cs"/>
              </a:rPr>
              <a:t>Zulma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Iguina</a:t>
            </a:r>
            <a:r>
              <a:rPr lang="en-US" sz="1200" kern="1200" dirty="0" smtClean="0">
                <a:solidFill>
                  <a:schemeClr val="tx1"/>
                </a:solidFill>
                <a:effectLst/>
                <a:latin typeface="+mn-lt"/>
                <a:ea typeface="+mn-ea"/>
                <a:cs typeface="+mn-cs"/>
              </a:rPr>
              <a:t>. "Past Indicative Tenses: Preterite vs. Imperfect vs. Pluperfect." </a:t>
            </a:r>
            <a:r>
              <a:rPr lang="en-US" sz="1200" i="1" kern="1200" dirty="0" smtClean="0">
                <a:solidFill>
                  <a:schemeClr val="tx1"/>
                </a:solidFill>
                <a:effectLst/>
                <a:latin typeface="+mn-lt"/>
                <a:ea typeface="+mn-ea"/>
                <a:cs typeface="+mn-cs"/>
              </a:rPr>
              <a:t>Manual De </a:t>
            </a:r>
            <a:r>
              <a:rPr lang="en-US" sz="1200" i="1" kern="1200" dirty="0" err="1" smtClean="0">
                <a:solidFill>
                  <a:schemeClr val="tx1"/>
                </a:solidFill>
                <a:effectLst/>
                <a:latin typeface="+mn-lt"/>
                <a:ea typeface="+mn-ea"/>
                <a:cs typeface="+mn-cs"/>
              </a:rPr>
              <a:t>Gramática</a:t>
            </a:r>
            <a:r>
              <a:rPr lang="en-US" sz="1200" kern="1200" dirty="0" smtClean="0">
                <a:solidFill>
                  <a:schemeClr val="tx1"/>
                </a:solidFill>
                <a:effectLst/>
                <a:latin typeface="+mn-lt"/>
                <a:ea typeface="+mn-ea"/>
                <a:cs typeface="+mn-cs"/>
              </a:rPr>
              <a:t>. Boston: Thompson, </a:t>
            </a:r>
            <a:r>
              <a:rPr lang="en-US" sz="1200" kern="1200" dirty="0" err="1" smtClean="0">
                <a:solidFill>
                  <a:schemeClr val="tx1"/>
                </a:solidFill>
                <a:effectLst/>
                <a:latin typeface="+mn-lt"/>
                <a:ea typeface="+mn-ea"/>
                <a:cs typeface="+mn-cs"/>
              </a:rPr>
              <a:t>Heinle</a:t>
            </a:r>
            <a:r>
              <a:rPr lang="en-US" sz="1200" kern="1200" dirty="0" smtClean="0">
                <a:solidFill>
                  <a:schemeClr val="tx1"/>
                </a:solidFill>
                <a:effectLst/>
                <a:latin typeface="+mn-lt"/>
                <a:ea typeface="+mn-ea"/>
                <a:cs typeface="+mn-cs"/>
              </a:rPr>
              <a:t>, 2003. 185-96. Print.</a:t>
            </a:r>
          </a:p>
        </p:txBody>
      </p:sp>
      <p:sp>
        <p:nvSpPr>
          <p:cNvPr id="4" name="Slide Number Placeholder 3"/>
          <p:cNvSpPr>
            <a:spLocks noGrp="1"/>
          </p:cNvSpPr>
          <p:nvPr>
            <p:ph type="sldNum" sz="quarter" idx="10"/>
          </p:nvPr>
        </p:nvSpPr>
        <p:spPr/>
        <p:txBody>
          <a:bodyPr/>
          <a:lstStyle/>
          <a:p>
            <a:fld id="{4DEACFFC-60B8-7C4B-A59B-0D63EC9C6A36}" type="slidenum">
              <a:rPr lang="en-US" smtClean="0"/>
              <a:t>13</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Adapted from</a:t>
            </a:r>
            <a:r>
              <a:rPr lang="en-US" baseline="0" dirty="0" smtClean="0"/>
              <a:t> </a:t>
            </a:r>
            <a:r>
              <a:rPr lang="en-US" sz="1200" kern="1200" dirty="0" smtClean="0">
                <a:solidFill>
                  <a:schemeClr val="tx1"/>
                </a:solidFill>
                <a:effectLst/>
                <a:latin typeface="+mn-lt"/>
                <a:ea typeface="+mn-ea"/>
                <a:cs typeface="+mn-cs"/>
              </a:rPr>
              <a:t>Dozier, Eleanor, and </a:t>
            </a:r>
            <a:r>
              <a:rPr lang="en-US" sz="1200" kern="1200" dirty="0" err="1" smtClean="0">
                <a:solidFill>
                  <a:schemeClr val="tx1"/>
                </a:solidFill>
                <a:effectLst/>
                <a:latin typeface="+mn-lt"/>
                <a:ea typeface="+mn-ea"/>
                <a:cs typeface="+mn-cs"/>
              </a:rPr>
              <a:t>Zulma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Iguina</a:t>
            </a:r>
            <a:r>
              <a:rPr lang="en-US" sz="1200" kern="1200" dirty="0" smtClean="0">
                <a:solidFill>
                  <a:schemeClr val="tx1"/>
                </a:solidFill>
                <a:effectLst/>
                <a:latin typeface="+mn-lt"/>
                <a:ea typeface="+mn-ea"/>
                <a:cs typeface="+mn-cs"/>
              </a:rPr>
              <a:t>. "Past Indicative Tenses: Preterite vs. Imperfect vs. Pluperfect." </a:t>
            </a:r>
            <a:r>
              <a:rPr lang="en-US" sz="1200" i="1" kern="1200" dirty="0" smtClean="0">
                <a:solidFill>
                  <a:schemeClr val="tx1"/>
                </a:solidFill>
                <a:effectLst/>
                <a:latin typeface="+mn-lt"/>
                <a:ea typeface="+mn-ea"/>
                <a:cs typeface="+mn-cs"/>
              </a:rPr>
              <a:t>Manual De </a:t>
            </a:r>
            <a:r>
              <a:rPr lang="en-US" sz="1200" i="1" kern="1200" dirty="0" err="1" smtClean="0">
                <a:solidFill>
                  <a:schemeClr val="tx1"/>
                </a:solidFill>
                <a:effectLst/>
                <a:latin typeface="+mn-lt"/>
                <a:ea typeface="+mn-ea"/>
                <a:cs typeface="+mn-cs"/>
              </a:rPr>
              <a:t>Gramática</a:t>
            </a:r>
            <a:r>
              <a:rPr lang="en-US" sz="1200" kern="1200" dirty="0" smtClean="0">
                <a:solidFill>
                  <a:schemeClr val="tx1"/>
                </a:solidFill>
                <a:effectLst/>
                <a:latin typeface="+mn-lt"/>
                <a:ea typeface="+mn-ea"/>
                <a:cs typeface="+mn-cs"/>
              </a:rPr>
              <a:t>. Boston: Thompson, </a:t>
            </a:r>
            <a:r>
              <a:rPr lang="en-US" sz="1200" kern="1200" dirty="0" err="1" smtClean="0">
                <a:solidFill>
                  <a:schemeClr val="tx1"/>
                </a:solidFill>
                <a:effectLst/>
                <a:latin typeface="+mn-lt"/>
                <a:ea typeface="+mn-ea"/>
                <a:cs typeface="+mn-cs"/>
              </a:rPr>
              <a:t>Heinle</a:t>
            </a:r>
            <a:r>
              <a:rPr lang="en-US" sz="1200" kern="1200" dirty="0" smtClean="0">
                <a:solidFill>
                  <a:schemeClr val="tx1"/>
                </a:solidFill>
                <a:effectLst/>
                <a:latin typeface="+mn-lt"/>
                <a:ea typeface="+mn-ea"/>
                <a:cs typeface="+mn-cs"/>
              </a:rPr>
              <a:t>, 2003. 185-96. Print.</a:t>
            </a:r>
          </a:p>
        </p:txBody>
      </p:sp>
      <p:sp>
        <p:nvSpPr>
          <p:cNvPr id="4" name="Slide Number Placeholder 3"/>
          <p:cNvSpPr>
            <a:spLocks noGrp="1"/>
          </p:cNvSpPr>
          <p:nvPr>
            <p:ph type="sldNum" sz="quarter" idx="10"/>
          </p:nvPr>
        </p:nvSpPr>
        <p:spPr/>
        <p:txBody>
          <a:bodyPr/>
          <a:lstStyle/>
          <a:p>
            <a:fld id="{4DEACFFC-60B8-7C4B-A59B-0D63EC9C6A36}" type="slidenum">
              <a:rPr lang="en-US" smtClean="0"/>
              <a:t>14</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ACFFC-60B8-7C4B-A59B-0D63EC9C6A36}" type="slidenum">
              <a:rPr lang="en-US" smtClean="0"/>
              <a:t>2</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ACFFC-60B8-7C4B-A59B-0D63EC9C6A36}" type="slidenum">
              <a:rPr lang="en-US" smtClean="0"/>
              <a:t>3</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ACFFC-60B8-7C4B-A59B-0D63EC9C6A36}" type="slidenum">
              <a:rPr lang="en-US" smtClean="0"/>
              <a:t>4</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ACFFC-60B8-7C4B-A59B-0D63EC9C6A36}" type="slidenum">
              <a:rPr lang="en-US" smtClean="0"/>
              <a:t>5</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ACFFC-60B8-7C4B-A59B-0D63EC9C6A36}" type="slidenum">
              <a:rPr lang="en-US" smtClean="0"/>
              <a:t>6</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ACFFC-60B8-7C4B-A59B-0D63EC9C6A36}" type="slidenum">
              <a:rPr lang="en-US" smtClean="0"/>
              <a:t>7</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ACFFC-60B8-7C4B-A59B-0D63EC9C6A36}" type="slidenum">
              <a:rPr lang="en-US" smtClean="0"/>
              <a:t>10</a:t>
            </a:fld>
            <a:endParaRPr lang="en-US" dirty="0"/>
          </a:p>
        </p:txBody>
      </p:sp>
    </p:spTree>
    <p:extLst>
      <p:ext uri="{BB962C8B-B14F-4D97-AF65-F5344CB8AC3E}">
        <p14:creationId xmlns:p14="http://schemas.microsoft.com/office/powerpoint/2010/main" val="2881489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Adapted from</a:t>
            </a:r>
            <a:r>
              <a:rPr lang="en-US" baseline="0" dirty="0" smtClean="0"/>
              <a:t> </a:t>
            </a:r>
            <a:r>
              <a:rPr lang="en-US" sz="1200" kern="1200" dirty="0" smtClean="0">
                <a:solidFill>
                  <a:schemeClr val="tx1"/>
                </a:solidFill>
                <a:effectLst/>
                <a:latin typeface="+mn-lt"/>
                <a:ea typeface="+mn-ea"/>
                <a:cs typeface="+mn-cs"/>
              </a:rPr>
              <a:t>Dozier, Eleanor, and </a:t>
            </a:r>
            <a:r>
              <a:rPr lang="en-US" sz="1200" kern="1200" dirty="0" err="1" smtClean="0">
                <a:solidFill>
                  <a:schemeClr val="tx1"/>
                </a:solidFill>
                <a:effectLst/>
                <a:latin typeface="+mn-lt"/>
                <a:ea typeface="+mn-ea"/>
                <a:cs typeface="+mn-cs"/>
              </a:rPr>
              <a:t>Zulma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Iguina</a:t>
            </a:r>
            <a:r>
              <a:rPr lang="en-US" sz="1200" kern="1200" dirty="0" smtClean="0">
                <a:solidFill>
                  <a:schemeClr val="tx1"/>
                </a:solidFill>
                <a:effectLst/>
                <a:latin typeface="+mn-lt"/>
                <a:ea typeface="+mn-ea"/>
                <a:cs typeface="+mn-cs"/>
              </a:rPr>
              <a:t>. "Past Indicative Tenses: Preterite vs. Imperfect vs. Pluperfect." </a:t>
            </a:r>
            <a:r>
              <a:rPr lang="en-US" sz="1200" i="1" kern="1200" dirty="0" smtClean="0">
                <a:solidFill>
                  <a:schemeClr val="tx1"/>
                </a:solidFill>
                <a:effectLst/>
                <a:latin typeface="+mn-lt"/>
                <a:ea typeface="+mn-ea"/>
                <a:cs typeface="+mn-cs"/>
              </a:rPr>
              <a:t>Manual De </a:t>
            </a:r>
            <a:r>
              <a:rPr lang="en-US" sz="1200" i="1" kern="1200" dirty="0" err="1" smtClean="0">
                <a:solidFill>
                  <a:schemeClr val="tx1"/>
                </a:solidFill>
                <a:effectLst/>
                <a:latin typeface="+mn-lt"/>
                <a:ea typeface="+mn-ea"/>
                <a:cs typeface="+mn-cs"/>
              </a:rPr>
              <a:t>Gramática</a:t>
            </a:r>
            <a:r>
              <a:rPr lang="en-US" sz="1200" kern="1200" dirty="0" smtClean="0">
                <a:solidFill>
                  <a:schemeClr val="tx1"/>
                </a:solidFill>
                <a:effectLst/>
                <a:latin typeface="+mn-lt"/>
                <a:ea typeface="+mn-ea"/>
                <a:cs typeface="+mn-cs"/>
              </a:rPr>
              <a:t>. Boston: Thompson, </a:t>
            </a:r>
            <a:r>
              <a:rPr lang="en-US" sz="1200" kern="1200" dirty="0" err="1" smtClean="0">
                <a:solidFill>
                  <a:schemeClr val="tx1"/>
                </a:solidFill>
                <a:effectLst/>
                <a:latin typeface="+mn-lt"/>
                <a:ea typeface="+mn-ea"/>
                <a:cs typeface="+mn-cs"/>
              </a:rPr>
              <a:t>Heinle</a:t>
            </a:r>
            <a:r>
              <a:rPr lang="en-US" sz="1200" kern="1200" dirty="0" smtClean="0">
                <a:solidFill>
                  <a:schemeClr val="tx1"/>
                </a:solidFill>
                <a:effectLst/>
                <a:latin typeface="+mn-lt"/>
                <a:ea typeface="+mn-ea"/>
                <a:cs typeface="+mn-cs"/>
              </a:rPr>
              <a:t>, 2003. 185-96. Print.</a:t>
            </a:r>
          </a:p>
        </p:txBody>
      </p:sp>
      <p:sp>
        <p:nvSpPr>
          <p:cNvPr id="4" name="Slide Number Placeholder 3"/>
          <p:cNvSpPr>
            <a:spLocks noGrp="1"/>
          </p:cNvSpPr>
          <p:nvPr>
            <p:ph type="sldNum" sz="quarter" idx="10"/>
          </p:nvPr>
        </p:nvSpPr>
        <p:spPr/>
        <p:txBody>
          <a:bodyPr/>
          <a:lstStyle/>
          <a:p>
            <a:fld id="{4DEACFFC-60B8-7C4B-A59B-0D63EC9C6A36}" type="slidenum">
              <a:rPr lang="en-US" smtClean="0"/>
              <a:t>11</a:t>
            </a:fld>
            <a:endParaRPr lang="en-US" dirty="0"/>
          </a:p>
        </p:txBody>
      </p:sp>
    </p:spTree>
    <p:extLst>
      <p:ext uri="{BB962C8B-B14F-4D97-AF65-F5344CB8AC3E}">
        <p14:creationId xmlns:p14="http://schemas.microsoft.com/office/powerpoint/2010/main" val="2881489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E9041-67B6-8E40-B79D-1FA116FC9641}" type="datetimeFigureOut">
              <a:rPr lang="en-US" smtClean="0"/>
              <a:pPr/>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0DBF73-67F2-104C-B671-EEC96C4CE4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E9041-67B6-8E40-B79D-1FA116FC9641}" type="datetimeFigureOut">
              <a:rPr lang="en-US" smtClean="0"/>
              <a:pPr/>
              <a:t>4/11/17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DBF73-67F2-104C-B671-EEC96C4CE4F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0" y="-279400"/>
            <a:ext cx="9144000" cy="1238250"/>
          </a:xfrm>
        </p:spPr>
        <p:txBody>
          <a:bodyPr/>
          <a:lstStyle/>
          <a:p>
            <a:r>
              <a:rPr lang="es-ES_tradnl" b="1" u="sng" dirty="0" smtClean="0">
                <a:latin typeface="Calibri" charset="0"/>
              </a:rPr>
              <a:t>Pretérito vs Imperfecto</a:t>
            </a:r>
            <a:endParaRPr lang="es-ES_tradnl" b="1" u="sng" dirty="0">
              <a:latin typeface="Calibri" charset="0"/>
            </a:endParaRPr>
          </a:p>
        </p:txBody>
      </p:sp>
      <p:sp>
        <p:nvSpPr>
          <p:cNvPr id="5" name="Subtitle 2"/>
          <p:cNvSpPr txBox="1">
            <a:spLocks/>
          </p:cNvSpPr>
          <p:nvPr/>
        </p:nvSpPr>
        <p:spPr>
          <a:xfrm>
            <a:off x="203200" y="588963"/>
            <a:ext cx="8940800" cy="6584950"/>
          </a:xfrm>
          <a:prstGeom prst="rect">
            <a:avLst/>
          </a:prstGeom>
        </p:spPr>
        <p:txBody>
          <a:bodyPr>
            <a:normAutofit/>
          </a:bodyPr>
          <a:lstStyle/>
          <a:p>
            <a:pPr fontAlgn="auto">
              <a:spcBef>
                <a:spcPct val="20000"/>
              </a:spcBef>
              <a:spcAft>
                <a:spcPts val="0"/>
              </a:spcAft>
              <a:defRPr/>
            </a:pPr>
            <a:r>
              <a:rPr lang="es-ES_tradnl" sz="3200" b="1" dirty="0" smtClean="0">
                <a:latin typeface="+mn-lt"/>
                <a:ea typeface="+mn-ea"/>
                <a:cs typeface="+mn-cs"/>
              </a:rPr>
              <a:t>Objetivo: </a:t>
            </a:r>
            <a:r>
              <a:rPr lang="es-ES_tradnl" sz="3200" dirty="0" smtClean="0">
                <a:latin typeface="+mn-lt"/>
                <a:ea typeface="+mn-ea"/>
                <a:cs typeface="+mn-cs"/>
              </a:rPr>
              <a:t> Estudiantes van a aprender la diferencia entre el </a:t>
            </a:r>
            <a:r>
              <a:rPr lang="es-ES_tradnl" sz="3200" dirty="0" err="1" smtClean="0">
                <a:latin typeface="+mn-lt"/>
                <a:ea typeface="+mn-ea"/>
                <a:cs typeface="+mn-cs"/>
              </a:rPr>
              <a:t>pret</a:t>
            </a:r>
            <a:r>
              <a:rPr lang="es-ES" sz="3200" dirty="0" err="1" smtClean="0"/>
              <a:t>érito</a:t>
            </a:r>
            <a:r>
              <a:rPr lang="es-ES" sz="3200" dirty="0" smtClean="0"/>
              <a:t> y el imperfecto</a:t>
            </a:r>
            <a:r>
              <a:rPr lang="es-ES_tradnl" sz="3200" dirty="0" smtClean="0">
                <a:latin typeface="+mn-lt"/>
                <a:ea typeface="+mn-ea"/>
                <a:cs typeface="+mn-cs"/>
              </a:rPr>
              <a:t>. </a:t>
            </a:r>
          </a:p>
          <a:p>
            <a:pPr fontAlgn="auto">
              <a:spcBef>
                <a:spcPct val="20000"/>
              </a:spcBef>
              <a:spcAft>
                <a:spcPts val="0"/>
              </a:spcAft>
              <a:defRPr/>
            </a:pPr>
            <a:r>
              <a:rPr lang="es-ES_tradnl" sz="1900" b="1" dirty="0" smtClean="0">
                <a:latin typeface="+mn-lt"/>
                <a:ea typeface="+mn-ea"/>
                <a:cs typeface="+mn-cs"/>
              </a:rPr>
              <a:t>Standard </a:t>
            </a:r>
            <a:r>
              <a:rPr lang="es-ES_tradnl" sz="1900" b="1" dirty="0" err="1" smtClean="0">
                <a:latin typeface="+mn-lt"/>
                <a:ea typeface="+mn-ea"/>
                <a:cs typeface="+mn-cs"/>
              </a:rPr>
              <a:t>Addressed</a:t>
            </a:r>
            <a:r>
              <a:rPr lang="es-ES_tradnl" sz="1900" dirty="0" smtClean="0">
                <a:latin typeface="+mn-lt"/>
                <a:ea typeface="+mn-ea"/>
                <a:cs typeface="+mn-cs"/>
              </a:rPr>
              <a:t>: </a:t>
            </a:r>
          </a:p>
          <a:p>
            <a:pPr fontAlgn="auto">
              <a:spcBef>
                <a:spcPts val="0"/>
              </a:spcBef>
              <a:spcAft>
                <a:spcPts val="0"/>
              </a:spcAft>
              <a:defRPr/>
            </a:pPr>
            <a:r>
              <a:rPr lang="es-ES_tradnl" sz="1600" i="1" dirty="0" smtClean="0">
                <a:latin typeface="+mn-lt"/>
                <a:ea typeface="+mn-ea"/>
                <a:cs typeface="+mn-cs"/>
              </a:rPr>
              <a:t>1.1 In </a:t>
            </a:r>
            <a:r>
              <a:rPr lang="es-ES_tradnl" sz="1600" i="1" dirty="0" err="1" smtClean="0">
                <a:latin typeface="+mn-lt"/>
                <a:ea typeface="+mn-ea"/>
                <a:cs typeface="+mn-cs"/>
              </a:rPr>
              <a:t>the</a:t>
            </a:r>
            <a:r>
              <a:rPr lang="es-ES_tradnl" sz="1600" i="1" dirty="0" smtClean="0">
                <a:latin typeface="+mn-lt"/>
                <a:ea typeface="+mn-ea"/>
                <a:cs typeface="+mn-cs"/>
              </a:rPr>
              <a:t> target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engage</a:t>
            </a:r>
            <a:r>
              <a:rPr lang="es-ES_tradnl" sz="1600" i="1" dirty="0" smtClean="0">
                <a:latin typeface="+mn-lt"/>
                <a:ea typeface="+mn-ea"/>
                <a:cs typeface="+mn-cs"/>
              </a:rPr>
              <a:t> in </a:t>
            </a:r>
            <a:r>
              <a:rPr lang="es-ES_tradnl" sz="1600" i="1" dirty="0" err="1" smtClean="0">
                <a:latin typeface="+mn-lt"/>
                <a:ea typeface="+mn-ea"/>
                <a:cs typeface="+mn-cs"/>
              </a:rPr>
              <a:t>conversations</a:t>
            </a:r>
            <a:r>
              <a:rPr lang="es-ES_tradnl" sz="1600" i="1" dirty="0" smtClean="0">
                <a:latin typeface="+mn-lt"/>
                <a:ea typeface="+mn-ea"/>
                <a:cs typeface="+mn-cs"/>
              </a:rPr>
              <a:t>, </a:t>
            </a:r>
            <a:r>
              <a:rPr lang="es-ES_tradnl" sz="1600" i="1" dirty="0" err="1" smtClean="0">
                <a:latin typeface="+mn-lt"/>
                <a:ea typeface="+mn-ea"/>
                <a:cs typeface="+mn-cs"/>
              </a:rPr>
              <a:t>provide</a:t>
            </a:r>
            <a:r>
              <a:rPr lang="es-ES_tradnl" sz="1600" i="1" dirty="0" smtClean="0">
                <a:latin typeface="+mn-lt"/>
                <a:ea typeface="+mn-ea"/>
                <a:cs typeface="+mn-cs"/>
              </a:rPr>
              <a:t> and </a:t>
            </a:r>
            <a:r>
              <a:rPr lang="es-ES_tradnl" sz="1600" i="1" dirty="0" err="1" smtClean="0">
                <a:latin typeface="+mn-lt"/>
                <a:ea typeface="+mn-ea"/>
                <a:cs typeface="+mn-cs"/>
              </a:rPr>
              <a:t>obtain</a:t>
            </a:r>
            <a:r>
              <a:rPr lang="es-ES_tradnl" sz="1600" i="1" dirty="0" smtClean="0">
                <a:latin typeface="+mn-lt"/>
                <a:ea typeface="+mn-ea"/>
                <a:cs typeface="+mn-cs"/>
              </a:rPr>
              <a:t> </a:t>
            </a:r>
            <a:r>
              <a:rPr lang="es-ES_tradnl" sz="1600" i="1" dirty="0" err="1" smtClean="0">
                <a:latin typeface="+mn-lt"/>
                <a:ea typeface="+mn-ea"/>
                <a:cs typeface="+mn-cs"/>
              </a:rPr>
              <a:t>information</a:t>
            </a:r>
            <a:r>
              <a:rPr lang="es-ES_tradnl" sz="1600" i="1" dirty="0" smtClean="0">
                <a:latin typeface="+mn-lt"/>
                <a:ea typeface="+mn-ea"/>
                <a:cs typeface="+mn-cs"/>
              </a:rPr>
              <a:t>, </a:t>
            </a:r>
            <a:r>
              <a:rPr lang="es-ES_tradnl" sz="1600" i="1" dirty="0" err="1" smtClean="0">
                <a:latin typeface="+mn-lt"/>
                <a:ea typeface="+mn-ea"/>
                <a:cs typeface="+mn-cs"/>
              </a:rPr>
              <a:t>express</a:t>
            </a:r>
            <a:r>
              <a:rPr lang="es-ES_tradnl" sz="1600" i="1" dirty="0" smtClean="0">
                <a:latin typeface="+mn-lt"/>
                <a:ea typeface="+mn-ea"/>
                <a:cs typeface="+mn-cs"/>
              </a:rPr>
              <a:t> </a:t>
            </a:r>
            <a:r>
              <a:rPr lang="es-ES_tradnl" sz="1600" i="1" dirty="0" err="1" smtClean="0">
                <a:latin typeface="+mn-lt"/>
                <a:ea typeface="+mn-ea"/>
                <a:cs typeface="+mn-cs"/>
              </a:rPr>
              <a:t>feelings</a:t>
            </a:r>
            <a:r>
              <a:rPr lang="es-ES_tradnl" sz="1600" i="1" dirty="0" smtClean="0">
                <a:latin typeface="+mn-lt"/>
                <a:ea typeface="+mn-ea"/>
                <a:cs typeface="+mn-cs"/>
              </a:rPr>
              <a:t> and </a:t>
            </a:r>
            <a:r>
              <a:rPr lang="es-ES_tradnl" sz="1600" i="1" dirty="0" err="1" smtClean="0">
                <a:latin typeface="+mn-lt"/>
                <a:ea typeface="+mn-ea"/>
                <a:cs typeface="+mn-cs"/>
              </a:rPr>
              <a:t>emotions</a:t>
            </a:r>
            <a:r>
              <a:rPr lang="es-ES_tradnl" sz="1600" i="1" dirty="0" smtClean="0">
                <a:latin typeface="+mn-lt"/>
                <a:ea typeface="+mn-ea"/>
                <a:cs typeface="+mn-cs"/>
              </a:rPr>
              <a:t>, and </a:t>
            </a:r>
            <a:r>
              <a:rPr lang="es-ES_tradnl" sz="1600" i="1" dirty="0" err="1" smtClean="0">
                <a:latin typeface="+mn-lt"/>
                <a:ea typeface="+mn-ea"/>
                <a:cs typeface="+mn-cs"/>
              </a:rPr>
              <a:t>exchange</a:t>
            </a:r>
            <a:r>
              <a:rPr lang="es-ES_tradnl" sz="1600" i="1" dirty="0" smtClean="0">
                <a:latin typeface="+mn-lt"/>
                <a:ea typeface="+mn-ea"/>
                <a:cs typeface="+mn-cs"/>
              </a:rPr>
              <a:t> </a:t>
            </a:r>
            <a:r>
              <a:rPr lang="es-ES_tradnl" sz="1600" i="1" dirty="0" err="1" smtClean="0">
                <a:latin typeface="+mn-lt"/>
                <a:ea typeface="+mn-ea"/>
                <a:cs typeface="+mn-cs"/>
              </a:rPr>
              <a:t>opinions</a:t>
            </a:r>
            <a:r>
              <a:rPr lang="es-ES_tradnl" sz="1600" i="1" dirty="0" smtClean="0">
                <a:latin typeface="+mn-lt"/>
                <a:ea typeface="+mn-ea"/>
                <a:cs typeface="+mn-cs"/>
              </a:rPr>
              <a:t>.</a:t>
            </a:r>
            <a:endParaRPr lang="es-ES_tradnl" sz="1600" dirty="0" smtClean="0">
              <a:latin typeface="+mn-lt"/>
              <a:ea typeface="+mn-ea"/>
              <a:cs typeface="+mn-cs"/>
            </a:endParaRPr>
          </a:p>
          <a:p>
            <a:pPr fontAlgn="auto">
              <a:spcBef>
                <a:spcPts val="0"/>
              </a:spcBef>
              <a:spcAft>
                <a:spcPts val="0"/>
              </a:spcAft>
              <a:defRPr/>
            </a:pPr>
            <a:r>
              <a:rPr lang="es-ES_tradnl" sz="1600" i="1" dirty="0" smtClean="0">
                <a:latin typeface="+mn-lt"/>
                <a:ea typeface="+mn-ea"/>
                <a:cs typeface="+mn-cs"/>
              </a:rPr>
              <a:t>4.1 </a:t>
            </a:r>
            <a:r>
              <a:rPr lang="es-ES_tradnl" sz="1600" i="1" dirty="0" err="1" smtClean="0">
                <a:latin typeface="+mn-lt"/>
                <a:ea typeface="+mn-ea"/>
                <a:cs typeface="+mn-cs"/>
              </a:rPr>
              <a:t>Demonstrate</a:t>
            </a:r>
            <a:r>
              <a:rPr lang="es-ES_tradnl" sz="1600" i="1" dirty="0" smtClean="0">
                <a:latin typeface="+mn-lt"/>
                <a:ea typeface="+mn-ea"/>
                <a:cs typeface="+mn-cs"/>
              </a:rPr>
              <a:t> </a:t>
            </a:r>
            <a:r>
              <a:rPr lang="es-ES_tradnl" sz="1600" i="1" dirty="0" err="1" smtClean="0">
                <a:latin typeface="+mn-lt"/>
                <a:ea typeface="+mn-ea"/>
                <a:cs typeface="+mn-cs"/>
              </a:rPr>
              <a:t>understanding</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nature</a:t>
            </a:r>
            <a:r>
              <a:rPr lang="es-ES_tradnl" sz="1600" i="1" dirty="0" smtClean="0">
                <a:latin typeface="+mn-lt"/>
                <a:ea typeface="+mn-ea"/>
                <a:cs typeface="+mn-cs"/>
              </a:rPr>
              <a:t> of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through</a:t>
            </a:r>
            <a:r>
              <a:rPr lang="es-ES_tradnl" sz="1600" i="1" dirty="0" smtClean="0">
                <a:latin typeface="+mn-lt"/>
                <a:ea typeface="+mn-ea"/>
                <a:cs typeface="+mn-cs"/>
              </a:rPr>
              <a:t> </a:t>
            </a:r>
            <a:r>
              <a:rPr lang="es-ES_tradnl" sz="1600" i="1" dirty="0" err="1" smtClean="0">
                <a:latin typeface="+mn-lt"/>
                <a:ea typeface="+mn-ea"/>
                <a:cs typeface="+mn-cs"/>
              </a:rPr>
              <a:t>comparisons</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studied</a:t>
            </a:r>
            <a:r>
              <a:rPr lang="es-ES_tradnl" sz="1600" i="1" dirty="0" smtClean="0">
                <a:latin typeface="+mn-lt"/>
                <a:ea typeface="+mn-ea"/>
                <a:cs typeface="+mn-cs"/>
              </a:rPr>
              <a:t> and </a:t>
            </a:r>
            <a:r>
              <a:rPr lang="es-ES_tradnl" sz="1600" i="1" dirty="0" err="1" smtClean="0">
                <a:latin typeface="+mn-lt"/>
                <a:ea typeface="+mn-ea"/>
                <a:cs typeface="+mn-cs"/>
              </a:rPr>
              <a:t>their</a:t>
            </a:r>
            <a:r>
              <a:rPr lang="es-ES_tradnl" sz="1600" i="1" dirty="0" smtClean="0">
                <a:latin typeface="+mn-lt"/>
                <a:ea typeface="+mn-ea"/>
                <a:cs typeface="+mn-cs"/>
              </a:rPr>
              <a:t> </a:t>
            </a:r>
            <a:r>
              <a:rPr lang="es-ES_tradnl" sz="1600" i="1" dirty="0" err="1" smtClean="0">
                <a:latin typeface="+mn-lt"/>
                <a:ea typeface="+mn-ea"/>
                <a:cs typeface="+mn-cs"/>
              </a:rPr>
              <a:t>own</a:t>
            </a:r>
            <a:r>
              <a:rPr lang="es-ES_tradnl" sz="1600" i="1" dirty="0" smtClean="0">
                <a:latin typeface="+mn-lt"/>
                <a:ea typeface="+mn-ea"/>
                <a:cs typeface="+mn-cs"/>
              </a:rPr>
              <a:t>.</a:t>
            </a:r>
          </a:p>
          <a:p>
            <a:pPr fontAlgn="auto">
              <a:spcBef>
                <a:spcPts val="0"/>
              </a:spcBef>
              <a:spcAft>
                <a:spcPts val="0"/>
              </a:spcAft>
              <a:defRPr/>
            </a:pPr>
            <a:r>
              <a:rPr lang="es-ES_tradnl" sz="3200" b="1" dirty="0" smtClean="0">
                <a:latin typeface="+mn-lt"/>
                <a:ea typeface="+mn-ea"/>
                <a:cs typeface="+mn-cs"/>
              </a:rPr>
              <a:t>Calentamiento: (5 min)</a:t>
            </a:r>
            <a:endParaRPr lang="es-ES_tradnl" sz="3000" dirty="0" smtClean="0">
              <a:solidFill>
                <a:srgbClr val="FF0000"/>
              </a:solidFill>
              <a:latin typeface="+mn-lt"/>
              <a:ea typeface="+mn-ea"/>
              <a:cs typeface="+mn-cs"/>
            </a:endParaRPr>
          </a:p>
          <a:p>
            <a:pPr marL="742950" indent="-742950" fontAlgn="auto">
              <a:spcBef>
                <a:spcPts val="0"/>
              </a:spcBef>
              <a:spcAft>
                <a:spcPts val="0"/>
              </a:spcAft>
              <a:buFont typeface="+mj-lt"/>
              <a:buAutoNum type="arabicPeriod"/>
              <a:defRPr/>
            </a:pPr>
            <a:r>
              <a:rPr lang="es-ES_tradnl" sz="3600" dirty="0" smtClean="0">
                <a:latin typeface="+mn-lt"/>
                <a:ea typeface="+mn-ea"/>
                <a:cs typeface="+mn-cs"/>
              </a:rPr>
              <a:t>Pick </a:t>
            </a:r>
            <a:r>
              <a:rPr lang="es-ES_tradnl" sz="3600" dirty="0" err="1" smtClean="0">
                <a:latin typeface="+mn-lt"/>
                <a:ea typeface="+mn-ea"/>
                <a:cs typeface="+mn-cs"/>
              </a:rPr>
              <a:t>someone</a:t>
            </a:r>
            <a:r>
              <a:rPr lang="es-ES_tradnl" sz="3600" dirty="0" smtClean="0">
                <a:latin typeface="+mn-lt"/>
                <a:ea typeface="+mn-ea"/>
                <a:cs typeface="+mn-cs"/>
              </a:rPr>
              <a:t> in </a:t>
            </a:r>
            <a:r>
              <a:rPr lang="es-ES_tradnl" sz="3600" dirty="0" err="1" smtClean="0">
                <a:latin typeface="+mn-lt"/>
                <a:ea typeface="+mn-ea"/>
                <a:cs typeface="+mn-cs"/>
              </a:rPr>
              <a:t>the</a:t>
            </a:r>
            <a:r>
              <a:rPr lang="es-ES_tradnl" sz="3600" dirty="0" smtClean="0">
                <a:latin typeface="+mn-lt"/>
                <a:ea typeface="+mn-ea"/>
                <a:cs typeface="+mn-cs"/>
              </a:rPr>
              <a:t> </a:t>
            </a:r>
            <a:r>
              <a:rPr lang="es-ES_tradnl" sz="3600" dirty="0" err="1" smtClean="0">
                <a:latin typeface="+mn-lt"/>
                <a:ea typeface="+mn-ea"/>
                <a:cs typeface="+mn-cs"/>
              </a:rPr>
              <a:t>room</a:t>
            </a:r>
            <a:r>
              <a:rPr lang="es-ES_tradnl" sz="3600" dirty="0" smtClean="0">
                <a:latin typeface="+mn-lt"/>
                <a:ea typeface="+mn-ea"/>
                <a:cs typeface="+mn-cs"/>
              </a:rPr>
              <a:t> and prepare 3 original </a:t>
            </a:r>
            <a:r>
              <a:rPr lang="es-ES_tradnl" sz="3600" dirty="0" err="1" smtClean="0">
                <a:latin typeface="+mn-lt"/>
                <a:ea typeface="+mn-ea"/>
                <a:cs typeface="+mn-cs"/>
              </a:rPr>
              <a:t>questions</a:t>
            </a:r>
            <a:r>
              <a:rPr lang="es-ES_tradnl" sz="3600" dirty="0" smtClean="0">
                <a:latin typeface="+mn-lt"/>
                <a:ea typeface="+mn-ea"/>
                <a:cs typeface="+mn-cs"/>
              </a:rPr>
              <a:t> to </a:t>
            </a:r>
            <a:r>
              <a:rPr lang="es-ES_tradnl" sz="3600" dirty="0" err="1" smtClean="0">
                <a:latin typeface="+mn-lt"/>
                <a:ea typeface="+mn-ea"/>
                <a:cs typeface="+mn-cs"/>
              </a:rPr>
              <a:t>ask</a:t>
            </a:r>
            <a:r>
              <a:rPr lang="es-ES_tradnl" sz="3600" dirty="0" smtClean="0">
                <a:latin typeface="+mn-lt"/>
                <a:ea typeface="+mn-ea"/>
                <a:cs typeface="+mn-cs"/>
              </a:rPr>
              <a:t> </a:t>
            </a:r>
            <a:r>
              <a:rPr lang="es-ES_tradnl" sz="3600" dirty="0" err="1" smtClean="0">
                <a:latin typeface="+mn-lt"/>
                <a:ea typeface="+mn-ea"/>
                <a:cs typeface="+mn-cs"/>
              </a:rPr>
              <a:t>them</a:t>
            </a:r>
            <a:r>
              <a:rPr lang="es-ES_tradnl" sz="3600" dirty="0" smtClean="0">
                <a:latin typeface="+mn-lt"/>
                <a:ea typeface="+mn-ea"/>
                <a:cs typeface="+mn-cs"/>
              </a:rPr>
              <a:t>.  </a:t>
            </a:r>
            <a:r>
              <a:rPr lang="es-ES_tradnl" sz="3600" dirty="0" err="1" smtClean="0">
                <a:latin typeface="+mn-lt"/>
                <a:ea typeface="+mn-ea"/>
                <a:cs typeface="+mn-cs"/>
              </a:rPr>
              <a:t>If</a:t>
            </a:r>
            <a:r>
              <a:rPr lang="es-ES_tradnl" sz="3600" dirty="0" smtClean="0">
                <a:latin typeface="+mn-lt"/>
                <a:ea typeface="+mn-ea"/>
                <a:cs typeface="+mn-cs"/>
              </a:rPr>
              <a:t> </a:t>
            </a:r>
            <a:r>
              <a:rPr lang="es-ES_tradnl" sz="3600" dirty="0" err="1" smtClean="0">
                <a:latin typeface="+mn-lt"/>
                <a:ea typeface="+mn-ea"/>
                <a:cs typeface="+mn-cs"/>
              </a:rPr>
              <a:t>you</a:t>
            </a:r>
            <a:r>
              <a:rPr lang="es-ES_tradnl" sz="3600" dirty="0" smtClean="0">
                <a:latin typeface="+mn-lt"/>
                <a:ea typeface="+mn-ea"/>
                <a:cs typeface="+mn-cs"/>
              </a:rPr>
              <a:t> are </a:t>
            </a:r>
            <a:r>
              <a:rPr lang="es-ES_tradnl" sz="3600" dirty="0" err="1" smtClean="0">
                <a:latin typeface="+mn-lt"/>
                <a:ea typeface="+mn-ea"/>
                <a:cs typeface="+mn-cs"/>
              </a:rPr>
              <a:t>selected</a:t>
            </a:r>
            <a:r>
              <a:rPr lang="es-ES_tradnl" sz="3600" dirty="0" smtClean="0">
                <a:latin typeface="+mn-lt"/>
                <a:ea typeface="+mn-ea"/>
                <a:cs typeface="+mn-cs"/>
              </a:rPr>
              <a:t> </a:t>
            </a:r>
            <a:r>
              <a:rPr lang="es-ES_tradnl" sz="3600" dirty="0" err="1" smtClean="0">
                <a:latin typeface="+mn-lt"/>
                <a:ea typeface="+mn-ea"/>
                <a:cs typeface="+mn-cs"/>
              </a:rPr>
              <a:t>they</a:t>
            </a:r>
            <a:r>
              <a:rPr lang="es-ES_tradnl" sz="3600" dirty="0" smtClean="0">
                <a:latin typeface="+mn-lt"/>
                <a:ea typeface="+mn-ea"/>
                <a:cs typeface="+mn-cs"/>
              </a:rPr>
              <a:t> </a:t>
            </a:r>
            <a:r>
              <a:rPr lang="es-ES_tradnl" sz="3600" dirty="0" err="1" smtClean="0">
                <a:latin typeface="+mn-lt"/>
                <a:ea typeface="+mn-ea"/>
                <a:cs typeface="+mn-cs"/>
              </a:rPr>
              <a:t>must</a:t>
            </a:r>
            <a:r>
              <a:rPr lang="es-ES_tradnl" sz="3600" dirty="0" smtClean="0">
                <a:latin typeface="+mn-lt"/>
                <a:ea typeface="+mn-ea"/>
                <a:cs typeface="+mn-cs"/>
              </a:rPr>
              <a:t> </a:t>
            </a:r>
            <a:r>
              <a:rPr lang="es-ES_tradnl" sz="3600" dirty="0" err="1" smtClean="0">
                <a:latin typeface="+mn-lt"/>
                <a:ea typeface="+mn-ea"/>
                <a:cs typeface="+mn-cs"/>
              </a:rPr>
              <a:t>answer</a:t>
            </a:r>
            <a:r>
              <a:rPr lang="es-ES_tradnl" sz="3600" dirty="0" smtClean="0">
                <a:latin typeface="+mn-lt"/>
                <a:ea typeface="+mn-ea"/>
                <a:cs typeface="+mn-cs"/>
              </a:rPr>
              <a:t> </a:t>
            </a:r>
            <a:r>
              <a:rPr lang="es-ES_tradnl" sz="3600" dirty="0" err="1" smtClean="0">
                <a:latin typeface="+mn-lt"/>
                <a:ea typeface="+mn-ea"/>
                <a:cs typeface="+mn-cs"/>
              </a:rPr>
              <a:t>one</a:t>
            </a:r>
            <a:r>
              <a:rPr lang="es-ES_tradnl" sz="3600" dirty="0" smtClean="0">
                <a:latin typeface="+mn-lt"/>
                <a:ea typeface="+mn-ea"/>
                <a:cs typeface="+mn-cs"/>
              </a:rPr>
              <a:t> of </a:t>
            </a:r>
            <a:r>
              <a:rPr lang="es-ES_tradnl" sz="3600" dirty="0" err="1" smtClean="0">
                <a:latin typeface="+mn-lt"/>
                <a:ea typeface="+mn-ea"/>
                <a:cs typeface="+mn-cs"/>
              </a:rPr>
              <a:t>the</a:t>
            </a:r>
            <a:r>
              <a:rPr lang="es-ES_tradnl" sz="3600" dirty="0" smtClean="0">
                <a:latin typeface="+mn-lt"/>
                <a:ea typeface="+mn-ea"/>
                <a:cs typeface="+mn-cs"/>
              </a:rPr>
              <a:t> </a:t>
            </a:r>
            <a:r>
              <a:rPr lang="es-ES_tradnl" sz="3600" dirty="0" err="1" smtClean="0">
                <a:latin typeface="+mn-lt"/>
                <a:ea typeface="+mn-ea"/>
                <a:cs typeface="+mn-cs"/>
              </a:rPr>
              <a:t>three</a:t>
            </a:r>
            <a:r>
              <a:rPr lang="es-ES_tradnl" sz="3600" dirty="0" smtClean="0">
                <a:latin typeface="+mn-lt"/>
                <a:ea typeface="+mn-ea"/>
                <a:cs typeface="+mn-cs"/>
              </a:rPr>
              <a:t> </a:t>
            </a:r>
            <a:r>
              <a:rPr lang="es-ES_tradnl" sz="3600" dirty="0" err="1" smtClean="0">
                <a:latin typeface="+mn-lt"/>
                <a:ea typeface="+mn-ea"/>
                <a:cs typeface="+mn-cs"/>
              </a:rPr>
              <a:t>questions</a:t>
            </a:r>
            <a:r>
              <a:rPr lang="es-ES_tradnl" sz="3600" dirty="0" smtClean="0"/>
              <a:t>.  </a:t>
            </a:r>
            <a:r>
              <a:rPr lang="es-ES_tradnl" sz="3600" dirty="0" smtClean="0">
                <a:latin typeface="+mn-lt"/>
                <a:ea typeface="+mn-ea"/>
                <a:cs typeface="+mn-cs"/>
              </a:rPr>
              <a:t>(</a:t>
            </a:r>
            <a:r>
              <a:rPr lang="es-ES_tradnl" sz="3600" dirty="0" err="1" smtClean="0">
                <a:latin typeface="+mn-lt"/>
                <a:ea typeface="+mn-ea"/>
                <a:cs typeface="+mn-cs"/>
              </a:rPr>
              <a:t>They</a:t>
            </a:r>
            <a:r>
              <a:rPr lang="es-ES_tradnl" sz="3600" dirty="0" smtClean="0">
                <a:latin typeface="+mn-lt"/>
                <a:ea typeface="+mn-ea"/>
                <a:cs typeface="+mn-cs"/>
              </a:rPr>
              <a:t> can pick </a:t>
            </a:r>
            <a:r>
              <a:rPr lang="es-ES_tradnl" sz="3600" dirty="0" err="1" smtClean="0">
                <a:latin typeface="+mn-lt"/>
                <a:ea typeface="+mn-ea"/>
                <a:cs typeface="+mn-cs"/>
              </a:rPr>
              <a:t>which</a:t>
            </a:r>
            <a:r>
              <a:rPr lang="es-ES_tradnl" sz="3600" dirty="0" smtClean="0">
                <a:latin typeface="+mn-lt"/>
                <a:ea typeface="+mn-ea"/>
                <a:cs typeface="+mn-cs"/>
              </a:rPr>
              <a:t> </a:t>
            </a:r>
            <a:r>
              <a:rPr lang="es-ES_tradnl" sz="3600" dirty="0" err="1" smtClean="0">
                <a:latin typeface="+mn-lt"/>
                <a:ea typeface="+mn-ea"/>
                <a:cs typeface="+mn-cs"/>
              </a:rPr>
              <a:t>one</a:t>
            </a:r>
            <a:r>
              <a:rPr lang="es-ES_tradnl" sz="3600" smtClean="0">
                <a:latin typeface="+mn-lt"/>
                <a:ea typeface="+mn-ea"/>
                <a:cs typeface="+mn-cs"/>
              </a:rPr>
              <a:t>.)</a:t>
            </a:r>
            <a:endParaRPr lang="es-ES_tradnl" sz="3600" dirty="0" smtClean="0">
              <a:latin typeface="+mn-lt"/>
              <a:ea typeface="+mn-ea"/>
              <a:cs typeface="+mn-cs"/>
            </a:endParaRPr>
          </a:p>
        </p:txBody>
      </p:sp>
    </p:spTree>
    <p:extLst>
      <p:ext uri="{BB962C8B-B14F-4D97-AF65-F5344CB8AC3E}">
        <p14:creationId xmlns:p14="http://schemas.microsoft.com/office/powerpoint/2010/main" val="5616517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0110"/>
            <a:ext cx="9144000" cy="1239693"/>
          </a:xfrm>
        </p:spPr>
        <p:txBody>
          <a:bodyPr>
            <a:normAutofit/>
          </a:bodyPr>
          <a:lstStyle/>
          <a:p>
            <a:r>
              <a:rPr lang="es-HN" b="1" u="sng" dirty="0" smtClean="0">
                <a:solidFill>
                  <a:srgbClr val="FF0000"/>
                </a:solidFill>
              </a:rPr>
              <a:t>Preterite</a:t>
            </a:r>
            <a:r>
              <a:rPr lang="es-HN" b="1" u="sng" dirty="0" smtClean="0"/>
              <a:t> VS </a:t>
            </a:r>
            <a:r>
              <a:rPr lang="es-HN" b="1" u="sng" dirty="0" smtClean="0">
                <a:solidFill>
                  <a:srgbClr val="008000"/>
                </a:solidFill>
              </a:rPr>
              <a:t>Imperfect</a:t>
            </a:r>
            <a:endParaRPr lang="en-US" b="1" u="sng" dirty="0">
              <a:solidFill>
                <a:srgbClr val="008000"/>
              </a:solidFill>
            </a:endParaRPr>
          </a:p>
        </p:txBody>
      </p:sp>
      <p:sp>
        <p:nvSpPr>
          <p:cNvPr id="4" name="TextBox 3"/>
          <p:cNvSpPr txBox="1"/>
          <p:nvPr/>
        </p:nvSpPr>
        <p:spPr>
          <a:xfrm>
            <a:off x="274619" y="959583"/>
            <a:ext cx="4617055" cy="6001642"/>
          </a:xfrm>
          <a:prstGeom prst="rect">
            <a:avLst/>
          </a:prstGeom>
          <a:noFill/>
        </p:spPr>
        <p:txBody>
          <a:bodyPr wrap="square" rtlCol="0">
            <a:spAutoFit/>
          </a:bodyPr>
          <a:lstStyle/>
          <a:p>
            <a:pPr marL="514350" lvl="0" indent="-514350">
              <a:buAutoNum type="arabicPeriod"/>
            </a:pPr>
            <a:r>
              <a:rPr lang="en-US" sz="3200" dirty="0" smtClean="0">
                <a:solidFill>
                  <a:srgbClr val="FF0000"/>
                </a:solidFill>
              </a:rPr>
              <a:t>Use for single, past events, or a specific moment in time.</a:t>
            </a:r>
          </a:p>
          <a:p>
            <a:pPr marL="514350" lvl="0" indent="-514350">
              <a:buAutoNum type="arabicPeriod"/>
            </a:pPr>
            <a:r>
              <a:rPr lang="en-US" sz="3200" dirty="0" smtClean="0">
                <a:solidFill>
                  <a:srgbClr val="FF0000"/>
                </a:solidFill>
              </a:rPr>
              <a:t>Use for a list of sequential actions.</a:t>
            </a:r>
          </a:p>
          <a:p>
            <a:pPr marL="514350" lvl="0" indent="-514350">
              <a:buAutoNum type="arabicPeriod"/>
            </a:pPr>
            <a:r>
              <a:rPr lang="en-US" sz="3200" dirty="0" smtClean="0">
                <a:solidFill>
                  <a:srgbClr val="FF0000"/>
                </a:solidFill>
              </a:rPr>
              <a:t>Use for actions that interrupt ongoing action.</a:t>
            </a:r>
          </a:p>
          <a:p>
            <a:pPr marL="514350" lvl="0" indent="-514350">
              <a:buAutoNum type="arabicPeriod"/>
            </a:pPr>
            <a:r>
              <a:rPr lang="en-US" sz="3200" dirty="0" smtClean="0">
                <a:solidFill>
                  <a:srgbClr val="FF0000"/>
                </a:solidFill>
              </a:rPr>
              <a:t>Use for verbs referring to the senses (hands, feet, eyes, ears, nose, mouth)</a:t>
            </a:r>
            <a:endParaRPr lang="en-US" sz="3200" dirty="0">
              <a:solidFill>
                <a:srgbClr val="FF0000"/>
              </a:solidFill>
            </a:endParaRPr>
          </a:p>
        </p:txBody>
      </p:sp>
      <p:sp>
        <p:nvSpPr>
          <p:cNvPr id="15" name="TextBox 14"/>
          <p:cNvSpPr txBox="1"/>
          <p:nvPr/>
        </p:nvSpPr>
        <p:spPr>
          <a:xfrm>
            <a:off x="4702874" y="856358"/>
            <a:ext cx="4456215" cy="5016757"/>
          </a:xfrm>
          <a:prstGeom prst="rect">
            <a:avLst/>
          </a:prstGeom>
          <a:noFill/>
        </p:spPr>
        <p:txBody>
          <a:bodyPr wrap="square" rtlCol="0">
            <a:spAutoFit/>
          </a:bodyPr>
          <a:lstStyle/>
          <a:p>
            <a:pPr marL="514350" lvl="0" indent="-514350">
              <a:buAutoNum type="arabicPeriod"/>
            </a:pPr>
            <a:r>
              <a:rPr lang="en-US" sz="3200" dirty="0" smtClean="0">
                <a:solidFill>
                  <a:srgbClr val="008000"/>
                </a:solidFill>
              </a:rPr>
              <a:t>Action(s) in progress in the past (ex: was running)</a:t>
            </a:r>
          </a:p>
          <a:p>
            <a:pPr marL="514350" lvl="0" indent="-514350">
              <a:buAutoNum type="arabicPeriod"/>
            </a:pPr>
            <a:r>
              <a:rPr lang="en-US" sz="3200" dirty="0" smtClean="0">
                <a:solidFill>
                  <a:srgbClr val="008000"/>
                </a:solidFill>
              </a:rPr>
              <a:t>Repeated, habitual actions (used to)</a:t>
            </a:r>
          </a:p>
          <a:p>
            <a:pPr marL="514350" lvl="0" indent="-514350">
              <a:buAutoNum type="arabicPeriod"/>
            </a:pPr>
            <a:r>
              <a:rPr lang="en-US" sz="3200" dirty="0" smtClean="0">
                <a:solidFill>
                  <a:srgbClr val="008000"/>
                </a:solidFill>
              </a:rPr>
              <a:t>Interrupted action</a:t>
            </a:r>
          </a:p>
          <a:p>
            <a:pPr marL="514350" lvl="0" indent="-514350">
              <a:buAutoNum type="arabicPeriod"/>
            </a:pPr>
            <a:r>
              <a:rPr lang="en-US" sz="3200" dirty="0" smtClean="0">
                <a:solidFill>
                  <a:srgbClr val="008000"/>
                </a:solidFill>
              </a:rPr>
              <a:t>Telling what the time, weather, or age was</a:t>
            </a:r>
          </a:p>
          <a:p>
            <a:pPr marL="514350" lvl="0" indent="-514350">
              <a:buAutoNum type="arabicPeriod"/>
            </a:pPr>
            <a:r>
              <a:rPr lang="en-US" sz="3200" dirty="0" smtClean="0">
                <a:solidFill>
                  <a:srgbClr val="008000"/>
                </a:solidFill>
              </a:rPr>
              <a:t>Descriptions or physical/mental state</a:t>
            </a:r>
            <a:endParaRPr lang="en-US" sz="3200" dirty="0">
              <a:solidFill>
                <a:srgbClr val="008000"/>
              </a:solidFill>
            </a:endParaRPr>
          </a:p>
        </p:txBody>
      </p:sp>
    </p:spTree>
    <p:extLst>
      <p:ext uri="{BB962C8B-B14F-4D97-AF65-F5344CB8AC3E}">
        <p14:creationId xmlns:p14="http://schemas.microsoft.com/office/powerpoint/2010/main" val="32120682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154474" y="4050017"/>
            <a:ext cx="8324430" cy="118411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68642"/>
            <a:ext cx="9144000" cy="1493014"/>
          </a:xfrm>
        </p:spPr>
        <p:txBody>
          <a:bodyPr>
            <a:normAutofit/>
          </a:bodyPr>
          <a:lstStyle/>
          <a:p>
            <a:r>
              <a:rPr lang="es-HN" b="1" u="sng" dirty="0">
                <a:solidFill>
                  <a:srgbClr val="000000"/>
                </a:solidFill>
              </a:rPr>
              <a:t>W</a:t>
            </a:r>
            <a:r>
              <a:rPr lang="es-HN" b="1" u="sng" dirty="0" smtClean="0">
                <a:solidFill>
                  <a:srgbClr val="000000"/>
                </a:solidFill>
              </a:rPr>
              <a:t>ays to think about </a:t>
            </a:r>
            <a:r>
              <a:rPr lang="es-HN" b="1" u="sng" dirty="0" smtClean="0">
                <a:solidFill>
                  <a:srgbClr val="FF0000"/>
                </a:solidFill>
              </a:rPr>
              <a:t>preterite</a:t>
            </a:r>
            <a:r>
              <a:rPr lang="es-HN" b="1" u="sng" dirty="0" smtClean="0">
                <a:solidFill>
                  <a:srgbClr val="000000"/>
                </a:solidFill>
              </a:rPr>
              <a:t> vs. </a:t>
            </a:r>
            <a:r>
              <a:rPr lang="es-HN" b="1" u="sng" dirty="0" smtClean="0">
                <a:solidFill>
                  <a:srgbClr val="008000"/>
                </a:solidFill>
              </a:rPr>
              <a:t>imperfect</a:t>
            </a:r>
            <a:endParaRPr lang="en-US" sz="3600" b="1" i="1" u="sng" dirty="0">
              <a:solidFill>
                <a:srgbClr val="008000"/>
              </a:solidFill>
            </a:endParaRPr>
          </a:p>
        </p:txBody>
      </p:sp>
      <p:sp>
        <p:nvSpPr>
          <p:cNvPr id="3" name="TextBox 2"/>
          <p:cNvSpPr txBox="1"/>
          <p:nvPr/>
        </p:nvSpPr>
        <p:spPr>
          <a:xfrm>
            <a:off x="154474" y="1205332"/>
            <a:ext cx="8989526" cy="2308324"/>
          </a:xfrm>
          <a:prstGeom prst="rect">
            <a:avLst/>
          </a:prstGeom>
          <a:noFill/>
        </p:spPr>
        <p:txBody>
          <a:bodyPr wrap="square" rtlCol="0">
            <a:spAutoFit/>
          </a:bodyPr>
          <a:lstStyle/>
          <a:p>
            <a:r>
              <a:rPr lang="en-US" sz="3600" b="1" dirty="0" smtClean="0"/>
              <a:t>1.  The Timeline</a:t>
            </a:r>
            <a:r>
              <a:rPr lang="en-US" sz="3600" dirty="0" smtClean="0"/>
              <a:t>---If you think about the whole set of events on a timeline, preterite are the points, imperfect are the things you have to block off.</a:t>
            </a:r>
            <a:endParaRPr lang="en-US" sz="3600" dirty="0"/>
          </a:p>
        </p:txBody>
      </p:sp>
      <p:cxnSp>
        <p:nvCxnSpPr>
          <p:cNvPr id="6" name="Straight Connector 5"/>
          <p:cNvCxnSpPr/>
          <p:nvPr/>
        </p:nvCxnSpPr>
        <p:spPr>
          <a:xfrm>
            <a:off x="0" y="4652704"/>
            <a:ext cx="9144000" cy="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228585" y="4652704"/>
            <a:ext cx="0" cy="853955"/>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874511" y="5468406"/>
            <a:ext cx="4269489" cy="1077218"/>
          </a:xfrm>
          <a:prstGeom prst="rect">
            <a:avLst/>
          </a:prstGeom>
          <a:noFill/>
        </p:spPr>
        <p:txBody>
          <a:bodyPr wrap="square" rtlCol="0">
            <a:spAutoFit/>
          </a:bodyPr>
          <a:lstStyle/>
          <a:p>
            <a:r>
              <a:rPr lang="en-US" sz="3200" dirty="0" err="1" smtClean="0">
                <a:solidFill>
                  <a:srgbClr val="FF0000"/>
                </a:solidFill>
              </a:rPr>
              <a:t>Yo</a:t>
            </a:r>
            <a:r>
              <a:rPr lang="en-US" sz="3200" dirty="0" smtClean="0">
                <a:solidFill>
                  <a:srgbClr val="FF0000"/>
                </a:solidFill>
              </a:rPr>
              <a:t> </a:t>
            </a:r>
            <a:r>
              <a:rPr lang="en-US" sz="3200" dirty="0" err="1" smtClean="0">
                <a:solidFill>
                  <a:srgbClr val="FF0000"/>
                </a:solidFill>
              </a:rPr>
              <a:t>aprendí</a:t>
            </a:r>
            <a:r>
              <a:rPr lang="en-US" sz="3200" dirty="0" smtClean="0">
                <a:solidFill>
                  <a:srgbClr val="FF0000"/>
                </a:solidFill>
              </a:rPr>
              <a:t> del </a:t>
            </a:r>
            <a:r>
              <a:rPr lang="en-US" sz="3200" dirty="0" err="1" smtClean="0">
                <a:solidFill>
                  <a:srgbClr val="FF0000"/>
                </a:solidFill>
              </a:rPr>
              <a:t>pretérito</a:t>
            </a:r>
            <a:r>
              <a:rPr lang="en-US" sz="3200" dirty="0" smtClean="0">
                <a:solidFill>
                  <a:srgbClr val="FF0000"/>
                </a:solidFill>
              </a:rPr>
              <a:t> (an event on the line)</a:t>
            </a:r>
            <a:endParaRPr lang="en-US" sz="3200" dirty="0">
              <a:solidFill>
                <a:srgbClr val="FF0000"/>
              </a:solidFill>
            </a:endParaRPr>
          </a:p>
        </p:txBody>
      </p:sp>
      <p:cxnSp>
        <p:nvCxnSpPr>
          <p:cNvPr id="11" name="Straight Connector 10"/>
          <p:cNvCxnSpPr/>
          <p:nvPr/>
        </p:nvCxnSpPr>
        <p:spPr>
          <a:xfrm>
            <a:off x="1261679" y="4599171"/>
            <a:ext cx="0" cy="907488"/>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0" y="5506659"/>
            <a:ext cx="4720036" cy="1077218"/>
          </a:xfrm>
          <a:prstGeom prst="rect">
            <a:avLst/>
          </a:prstGeom>
          <a:noFill/>
        </p:spPr>
        <p:txBody>
          <a:bodyPr wrap="square" rtlCol="0">
            <a:spAutoFit/>
          </a:bodyPr>
          <a:lstStyle/>
          <a:p>
            <a:r>
              <a:rPr lang="en-US" sz="3200" dirty="0" err="1" smtClean="0">
                <a:solidFill>
                  <a:srgbClr val="FF0000"/>
                </a:solidFill>
              </a:rPr>
              <a:t>Recibí</a:t>
            </a:r>
            <a:r>
              <a:rPr lang="en-US" sz="3200" dirty="0" smtClean="0">
                <a:solidFill>
                  <a:srgbClr val="FF0000"/>
                </a:solidFill>
              </a:rPr>
              <a:t> mi </a:t>
            </a:r>
            <a:r>
              <a:rPr lang="en-US" sz="3200" dirty="0" err="1" smtClean="0">
                <a:solidFill>
                  <a:srgbClr val="FF0000"/>
                </a:solidFill>
              </a:rPr>
              <a:t>libro</a:t>
            </a:r>
            <a:r>
              <a:rPr lang="en-US" sz="3200" dirty="0" smtClean="0">
                <a:solidFill>
                  <a:srgbClr val="FF0000"/>
                </a:solidFill>
              </a:rPr>
              <a:t> del </a:t>
            </a:r>
            <a:r>
              <a:rPr lang="en-US" sz="3200" dirty="0" err="1" smtClean="0">
                <a:solidFill>
                  <a:srgbClr val="FF0000"/>
                </a:solidFill>
              </a:rPr>
              <a:t>español</a:t>
            </a:r>
            <a:r>
              <a:rPr lang="en-US" sz="3200" dirty="0" smtClean="0">
                <a:solidFill>
                  <a:srgbClr val="FF0000"/>
                </a:solidFill>
              </a:rPr>
              <a:t> (a moment in time)</a:t>
            </a:r>
            <a:endParaRPr lang="en-US" sz="3200" dirty="0">
              <a:solidFill>
                <a:srgbClr val="FF0000"/>
              </a:solidFill>
            </a:endParaRPr>
          </a:p>
        </p:txBody>
      </p:sp>
      <p:sp>
        <p:nvSpPr>
          <p:cNvPr id="14" name="TextBox 13"/>
          <p:cNvSpPr txBox="1"/>
          <p:nvPr/>
        </p:nvSpPr>
        <p:spPr>
          <a:xfrm>
            <a:off x="308948" y="3410690"/>
            <a:ext cx="8835051" cy="1200329"/>
          </a:xfrm>
          <a:prstGeom prst="rect">
            <a:avLst/>
          </a:prstGeom>
          <a:noFill/>
        </p:spPr>
        <p:txBody>
          <a:bodyPr wrap="square" rtlCol="0">
            <a:spAutoFit/>
          </a:bodyPr>
          <a:lstStyle/>
          <a:p>
            <a:r>
              <a:rPr lang="en-US" sz="3600" dirty="0" err="1" smtClean="0">
                <a:solidFill>
                  <a:srgbClr val="008000"/>
                </a:solidFill>
              </a:rPr>
              <a:t>Yo</a:t>
            </a:r>
            <a:r>
              <a:rPr lang="en-US" sz="3600" dirty="0" smtClean="0">
                <a:solidFill>
                  <a:srgbClr val="008000"/>
                </a:solidFill>
              </a:rPr>
              <a:t> </a:t>
            </a:r>
            <a:r>
              <a:rPr lang="en-US" sz="3600" dirty="0" err="1" smtClean="0">
                <a:solidFill>
                  <a:srgbClr val="008000"/>
                </a:solidFill>
              </a:rPr>
              <a:t>aprendía</a:t>
            </a:r>
            <a:r>
              <a:rPr lang="en-US" sz="3600" dirty="0" smtClean="0">
                <a:solidFill>
                  <a:srgbClr val="008000"/>
                </a:solidFill>
              </a:rPr>
              <a:t> el </a:t>
            </a:r>
            <a:r>
              <a:rPr lang="en-US" sz="3600" dirty="0" err="1" smtClean="0">
                <a:solidFill>
                  <a:srgbClr val="008000"/>
                </a:solidFill>
              </a:rPr>
              <a:t>español</a:t>
            </a:r>
            <a:r>
              <a:rPr lang="en-US" sz="3600" dirty="0" smtClean="0">
                <a:solidFill>
                  <a:srgbClr val="008000"/>
                </a:solidFill>
              </a:rPr>
              <a:t> (ongoing action happening along the line)</a:t>
            </a:r>
            <a:endParaRPr lang="en-US" sz="3600" dirty="0">
              <a:solidFill>
                <a:srgbClr val="008000"/>
              </a:solidFill>
            </a:endParaRPr>
          </a:p>
        </p:txBody>
      </p:sp>
    </p:spTree>
    <p:extLst>
      <p:ext uri="{BB962C8B-B14F-4D97-AF65-F5344CB8AC3E}">
        <p14:creationId xmlns:p14="http://schemas.microsoft.com/office/powerpoint/2010/main" val="26778597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642"/>
            <a:ext cx="9144000" cy="1493014"/>
          </a:xfrm>
        </p:spPr>
        <p:txBody>
          <a:bodyPr>
            <a:normAutofit/>
          </a:bodyPr>
          <a:lstStyle/>
          <a:p>
            <a:r>
              <a:rPr lang="es-HN" b="1" u="sng" dirty="0">
                <a:solidFill>
                  <a:srgbClr val="000000"/>
                </a:solidFill>
              </a:rPr>
              <a:t>W</a:t>
            </a:r>
            <a:r>
              <a:rPr lang="es-HN" b="1" u="sng" dirty="0" smtClean="0">
                <a:solidFill>
                  <a:srgbClr val="000000"/>
                </a:solidFill>
              </a:rPr>
              <a:t>ays to think about </a:t>
            </a:r>
            <a:r>
              <a:rPr lang="es-HN" b="1" u="sng" dirty="0" smtClean="0">
                <a:solidFill>
                  <a:srgbClr val="FF0000"/>
                </a:solidFill>
              </a:rPr>
              <a:t>preterite</a:t>
            </a:r>
            <a:r>
              <a:rPr lang="es-HN" b="1" u="sng" dirty="0" smtClean="0">
                <a:solidFill>
                  <a:srgbClr val="000000"/>
                </a:solidFill>
              </a:rPr>
              <a:t> vs. </a:t>
            </a:r>
            <a:r>
              <a:rPr lang="es-HN" b="1" u="sng" dirty="0" smtClean="0">
                <a:solidFill>
                  <a:srgbClr val="008000"/>
                </a:solidFill>
              </a:rPr>
              <a:t>imperfect</a:t>
            </a:r>
            <a:endParaRPr lang="en-US" sz="3600" b="1" i="1" u="sng" dirty="0">
              <a:solidFill>
                <a:srgbClr val="008000"/>
              </a:solidFill>
            </a:endParaRPr>
          </a:p>
        </p:txBody>
      </p:sp>
      <p:sp>
        <p:nvSpPr>
          <p:cNvPr id="3" name="TextBox 2"/>
          <p:cNvSpPr txBox="1"/>
          <p:nvPr/>
        </p:nvSpPr>
        <p:spPr>
          <a:xfrm>
            <a:off x="154474" y="1205332"/>
            <a:ext cx="8989526" cy="2308324"/>
          </a:xfrm>
          <a:prstGeom prst="rect">
            <a:avLst/>
          </a:prstGeom>
          <a:noFill/>
        </p:spPr>
        <p:txBody>
          <a:bodyPr wrap="square" rtlCol="0">
            <a:spAutoFit/>
          </a:bodyPr>
          <a:lstStyle/>
          <a:p>
            <a:r>
              <a:rPr lang="en-US" sz="3600" b="1" dirty="0"/>
              <a:t>2</a:t>
            </a:r>
            <a:r>
              <a:rPr lang="en-US" sz="3600" b="1" dirty="0" smtClean="0"/>
              <a:t>.  </a:t>
            </a:r>
            <a:r>
              <a:rPr lang="en-US" sz="3600" b="1" dirty="0" smtClean="0">
                <a:solidFill>
                  <a:srgbClr val="FF0000"/>
                </a:solidFill>
              </a:rPr>
              <a:t>Beginning</a:t>
            </a:r>
            <a:r>
              <a:rPr lang="en-US" sz="3600" b="1" dirty="0" smtClean="0"/>
              <a:t>/</a:t>
            </a:r>
            <a:r>
              <a:rPr lang="en-US" sz="3600" b="1" dirty="0" smtClean="0">
                <a:solidFill>
                  <a:srgbClr val="008000"/>
                </a:solidFill>
              </a:rPr>
              <a:t>Middle</a:t>
            </a:r>
            <a:r>
              <a:rPr lang="en-US" sz="3600" b="1" dirty="0" smtClean="0"/>
              <a:t>/</a:t>
            </a:r>
            <a:r>
              <a:rPr lang="en-US" sz="3600" b="1" dirty="0" smtClean="0">
                <a:solidFill>
                  <a:srgbClr val="FF0000"/>
                </a:solidFill>
              </a:rPr>
              <a:t>End</a:t>
            </a:r>
            <a:r>
              <a:rPr lang="en-US" sz="3600" dirty="0" smtClean="0"/>
              <a:t>---If you think about the beginning or the end of an action, it is preterite.  If you are only focused on the middle, it’s imperfect.</a:t>
            </a:r>
          </a:p>
        </p:txBody>
      </p:sp>
      <p:sp>
        <p:nvSpPr>
          <p:cNvPr id="15" name="TextBox 14"/>
          <p:cNvSpPr txBox="1"/>
          <p:nvPr/>
        </p:nvSpPr>
        <p:spPr>
          <a:xfrm>
            <a:off x="154474" y="3529752"/>
            <a:ext cx="8989526" cy="3416320"/>
          </a:xfrm>
          <a:prstGeom prst="rect">
            <a:avLst/>
          </a:prstGeom>
          <a:noFill/>
        </p:spPr>
        <p:txBody>
          <a:bodyPr wrap="square" rtlCol="0">
            <a:spAutoFit/>
          </a:bodyPr>
          <a:lstStyle/>
          <a:p>
            <a:pPr marL="465138" indent="-465138"/>
            <a:r>
              <a:rPr lang="en-US" sz="3600" dirty="0" err="1">
                <a:solidFill>
                  <a:srgbClr val="008000"/>
                </a:solidFill>
              </a:rPr>
              <a:t>Y</a:t>
            </a:r>
            <a:r>
              <a:rPr lang="en-US" sz="3600" dirty="0" err="1" smtClean="0">
                <a:solidFill>
                  <a:srgbClr val="008000"/>
                </a:solidFill>
              </a:rPr>
              <a:t>o</a:t>
            </a:r>
            <a:r>
              <a:rPr lang="en-US" sz="3600" dirty="0" smtClean="0">
                <a:solidFill>
                  <a:srgbClr val="008000"/>
                </a:solidFill>
              </a:rPr>
              <a:t> </a:t>
            </a:r>
            <a:r>
              <a:rPr lang="en-US" sz="3600" dirty="0" err="1" smtClean="0">
                <a:solidFill>
                  <a:srgbClr val="008000"/>
                </a:solidFill>
              </a:rPr>
              <a:t>caminaba</a:t>
            </a:r>
            <a:r>
              <a:rPr lang="en-US" sz="3600" dirty="0" smtClean="0">
                <a:solidFill>
                  <a:srgbClr val="008000"/>
                </a:solidFill>
              </a:rPr>
              <a:t> </a:t>
            </a:r>
            <a:r>
              <a:rPr lang="en-US" sz="3600" dirty="0" err="1" smtClean="0">
                <a:solidFill>
                  <a:srgbClr val="008000"/>
                </a:solidFill>
              </a:rPr>
              <a:t>todos</a:t>
            </a:r>
            <a:r>
              <a:rPr lang="en-US" sz="3600" dirty="0" smtClean="0">
                <a:solidFill>
                  <a:srgbClr val="008000"/>
                </a:solidFill>
              </a:rPr>
              <a:t> los </a:t>
            </a:r>
            <a:r>
              <a:rPr lang="en-US" sz="3600" dirty="0" err="1" smtClean="0">
                <a:solidFill>
                  <a:srgbClr val="008000"/>
                </a:solidFill>
              </a:rPr>
              <a:t>días</a:t>
            </a:r>
            <a:r>
              <a:rPr lang="en-US" sz="3600" dirty="0" smtClean="0">
                <a:solidFill>
                  <a:srgbClr val="008000"/>
                </a:solidFill>
              </a:rPr>
              <a:t>. (I used to walk every day)</a:t>
            </a:r>
            <a:r>
              <a:rPr lang="en-US" sz="3600" dirty="0" smtClean="0"/>
              <a:t>—Obviously, you started walking and stopped at some point, but you don</a:t>
            </a:r>
            <a:r>
              <a:rPr lang="fr-FR" sz="3600" dirty="0" smtClean="0"/>
              <a:t>’</a:t>
            </a:r>
            <a:r>
              <a:rPr lang="en-US" sz="3600" dirty="0" smtClean="0"/>
              <a:t>t care about that right now.  All the speaker cares about is that the </a:t>
            </a:r>
            <a:r>
              <a:rPr lang="en-US" sz="3600" dirty="0" smtClean="0">
                <a:solidFill>
                  <a:srgbClr val="008000"/>
                </a:solidFill>
              </a:rPr>
              <a:t>middle</a:t>
            </a:r>
            <a:r>
              <a:rPr lang="en-US" sz="3600" dirty="0" smtClean="0"/>
              <a:t> part occurred (the walking, not the starting or stopping).</a:t>
            </a:r>
          </a:p>
        </p:txBody>
      </p:sp>
    </p:spTree>
    <p:extLst>
      <p:ext uri="{BB962C8B-B14F-4D97-AF65-F5344CB8AC3E}">
        <p14:creationId xmlns:p14="http://schemas.microsoft.com/office/powerpoint/2010/main" val="36954228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642"/>
            <a:ext cx="9144000" cy="1493014"/>
          </a:xfrm>
        </p:spPr>
        <p:txBody>
          <a:bodyPr>
            <a:normAutofit/>
          </a:bodyPr>
          <a:lstStyle/>
          <a:p>
            <a:r>
              <a:rPr lang="es-HN" b="1" u="sng" dirty="0">
                <a:solidFill>
                  <a:srgbClr val="000000"/>
                </a:solidFill>
              </a:rPr>
              <a:t>W</a:t>
            </a:r>
            <a:r>
              <a:rPr lang="es-HN" b="1" u="sng" dirty="0" smtClean="0">
                <a:solidFill>
                  <a:srgbClr val="000000"/>
                </a:solidFill>
              </a:rPr>
              <a:t>ays to think about </a:t>
            </a:r>
            <a:r>
              <a:rPr lang="es-HN" b="1" u="sng" dirty="0" smtClean="0">
                <a:solidFill>
                  <a:srgbClr val="FF0000"/>
                </a:solidFill>
              </a:rPr>
              <a:t>preterite</a:t>
            </a:r>
            <a:r>
              <a:rPr lang="es-HN" b="1" u="sng" dirty="0" smtClean="0">
                <a:solidFill>
                  <a:srgbClr val="000000"/>
                </a:solidFill>
              </a:rPr>
              <a:t> vs. </a:t>
            </a:r>
            <a:r>
              <a:rPr lang="es-HN" b="1" u="sng" dirty="0" smtClean="0">
                <a:solidFill>
                  <a:srgbClr val="008000"/>
                </a:solidFill>
              </a:rPr>
              <a:t>imperfect</a:t>
            </a:r>
            <a:endParaRPr lang="en-US" sz="3600" b="1" i="1" u="sng" dirty="0">
              <a:solidFill>
                <a:srgbClr val="008000"/>
              </a:solidFill>
            </a:endParaRPr>
          </a:p>
        </p:txBody>
      </p:sp>
      <p:sp>
        <p:nvSpPr>
          <p:cNvPr id="3" name="TextBox 2"/>
          <p:cNvSpPr txBox="1"/>
          <p:nvPr/>
        </p:nvSpPr>
        <p:spPr>
          <a:xfrm>
            <a:off x="154474" y="1205332"/>
            <a:ext cx="8989526" cy="2308324"/>
          </a:xfrm>
          <a:prstGeom prst="rect">
            <a:avLst/>
          </a:prstGeom>
          <a:noFill/>
        </p:spPr>
        <p:txBody>
          <a:bodyPr wrap="square" rtlCol="0">
            <a:spAutoFit/>
          </a:bodyPr>
          <a:lstStyle/>
          <a:p>
            <a:r>
              <a:rPr lang="en-US" sz="3600" b="1" dirty="0"/>
              <a:t>2</a:t>
            </a:r>
            <a:r>
              <a:rPr lang="en-US" sz="3600" b="1" dirty="0" smtClean="0"/>
              <a:t>.  </a:t>
            </a:r>
            <a:r>
              <a:rPr lang="en-US" sz="3600" b="1" dirty="0" smtClean="0">
                <a:solidFill>
                  <a:srgbClr val="FF0000"/>
                </a:solidFill>
              </a:rPr>
              <a:t>Beginning</a:t>
            </a:r>
            <a:r>
              <a:rPr lang="en-US" sz="3600" b="1" dirty="0" smtClean="0"/>
              <a:t>/</a:t>
            </a:r>
            <a:r>
              <a:rPr lang="en-US" sz="3600" b="1" dirty="0" smtClean="0">
                <a:solidFill>
                  <a:srgbClr val="008000"/>
                </a:solidFill>
              </a:rPr>
              <a:t>Middle</a:t>
            </a:r>
            <a:r>
              <a:rPr lang="en-US" sz="3600" b="1" dirty="0" smtClean="0"/>
              <a:t>/</a:t>
            </a:r>
            <a:r>
              <a:rPr lang="en-US" sz="3600" b="1" dirty="0" smtClean="0">
                <a:solidFill>
                  <a:srgbClr val="FF0000"/>
                </a:solidFill>
              </a:rPr>
              <a:t>End</a:t>
            </a:r>
            <a:r>
              <a:rPr lang="en-US" sz="3600" dirty="0" smtClean="0"/>
              <a:t>---If you think about the beginning or the end of an action, it is preterite.  If you are only focused on the middle, it’s imperfect.</a:t>
            </a:r>
          </a:p>
        </p:txBody>
      </p:sp>
      <p:sp>
        <p:nvSpPr>
          <p:cNvPr id="15" name="TextBox 14"/>
          <p:cNvSpPr txBox="1"/>
          <p:nvPr/>
        </p:nvSpPr>
        <p:spPr>
          <a:xfrm>
            <a:off x="154474" y="3529752"/>
            <a:ext cx="8989526" cy="3416320"/>
          </a:xfrm>
          <a:prstGeom prst="rect">
            <a:avLst/>
          </a:prstGeom>
          <a:noFill/>
        </p:spPr>
        <p:txBody>
          <a:bodyPr wrap="square" rtlCol="0">
            <a:spAutoFit/>
          </a:bodyPr>
          <a:lstStyle/>
          <a:p>
            <a:pPr marL="465138" indent="-465138"/>
            <a:r>
              <a:rPr lang="en-US" sz="3600" dirty="0" err="1">
                <a:solidFill>
                  <a:srgbClr val="FF0000"/>
                </a:solidFill>
              </a:rPr>
              <a:t>Y</a:t>
            </a:r>
            <a:r>
              <a:rPr lang="en-US" sz="3600" dirty="0" err="1" smtClean="0">
                <a:solidFill>
                  <a:srgbClr val="FF0000"/>
                </a:solidFill>
              </a:rPr>
              <a:t>o</a:t>
            </a:r>
            <a:r>
              <a:rPr lang="en-US" sz="3600" dirty="0" smtClean="0">
                <a:solidFill>
                  <a:srgbClr val="FF0000"/>
                </a:solidFill>
              </a:rPr>
              <a:t> </a:t>
            </a:r>
            <a:r>
              <a:rPr lang="en-US" sz="3600" dirty="0" err="1" smtClean="0">
                <a:solidFill>
                  <a:srgbClr val="FF0000"/>
                </a:solidFill>
              </a:rPr>
              <a:t>caminé</a:t>
            </a:r>
            <a:r>
              <a:rPr lang="en-US" sz="3600" dirty="0" smtClean="0">
                <a:solidFill>
                  <a:srgbClr val="FF0000"/>
                </a:solidFill>
              </a:rPr>
              <a:t>, </a:t>
            </a:r>
            <a:r>
              <a:rPr lang="en-US" sz="3600" dirty="0" err="1" smtClean="0">
                <a:solidFill>
                  <a:srgbClr val="FF0000"/>
                </a:solidFill>
              </a:rPr>
              <a:t>ayer</a:t>
            </a:r>
            <a:r>
              <a:rPr lang="en-US" sz="3600" dirty="0" smtClean="0">
                <a:solidFill>
                  <a:srgbClr val="FF0000"/>
                </a:solidFill>
              </a:rPr>
              <a:t>. (I walked yesterday)</a:t>
            </a:r>
            <a:r>
              <a:rPr lang="en-US" sz="3600" dirty="0" smtClean="0"/>
              <a:t>—The focus here is on the completion of this action.  For whatever reason, it is important to the speaker that the listener know the walking was completed.  The focus in on completion (</a:t>
            </a:r>
            <a:r>
              <a:rPr lang="en-US" sz="3600" dirty="0" smtClean="0">
                <a:solidFill>
                  <a:srgbClr val="FF0000"/>
                </a:solidFill>
              </a:rPr>
              <a:t>beginning and end</a:t>
            </a:r>
            <a:r>
              <a:rPr lang="en-US" sz="3600" dirty="0" smtClean="0"/>
              <a:t>).</a:t>
            </a:r>
          </a:p>
        </p:txBody>
      </p:sp>
    </p:spTree>
    <p:extLst>
      <p:ext uri="{BB962C8B-B14F-4D97-AF65-F5344CB8AC3E}">
        <p14:creationId xmlns:p14="http://schemas.microsoft.com/office/powerpoint/2010/main" val="6433193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642"/>
            <a:ext cx="9144000" cy="1493014"/>
          </a:xfrm>
        </p:spPr>
        <p:txBody>
          <a:bodyPr>
            <a:normAutofit/>
          </a:bodyPr>
          <a:lstStyle/>
          <a:p>
            <a:r>
              <a:rPr lang="es-HN" b="1" u="sng" dirty="0">
                <a:solidFill>
                  <a:srgbClr val="000000"/>
                </a:solidFill>
              </a:rPr>
              <a:t>W</a:t>
            </a:r>
            <a:r>
              <a:rPr lang="es-HN" b="1" u="sng" dirty="0" smtClean="0">
                <a:solidFill>
                  <a:srgbClr val="000000"/>
                </a:solidFill>
              </a:rPr>
              <a:t>ays to think about </a:t>
            </a:r>
            <a:r>
              <a:rPr lang="es-HN" b="1" u="sng" dirty="0" smtClean="0">
                <a:solidFill>
                  <a:srgbClr val="FF0000"/>
                </a:solidFill>
              </a:rPr>
              <a:t>preterite</a:t>
            </a:r>
            <a:r>
              <a:rPr lang="es-HN" b="1" u="sng" dirty="0" smtClean="0">
                <a:solidFill>
                  <a:srgbClr val="000000"/>
                </a:solidFill>
              </a:rPr>
              <a:t> vs. </a:t>
            </a:r>
            <a:r>
              <a:rPr lang="es-HN" b="1" u="sng" dirty="0" smtClean="0">
                <a:solidFill>
                  <a:srgbClr val="008000"/>
                </a:solidFill>
              </a:rPr>
              <a:t>imperfect</a:t>
            </a:r>
            <a:endParaRPr lang="en-US" sz="3600" b="1" i="1" u="sng" dirty="0">
              <a:solidFill>
                <a:srgbClr val="008000"/>
              </a:solidFill>
            </a:endParaRPr>
          </a:p>
        </p:txBody>
      </p:sp>
      <p:sp>
        <p:nvSpPr>
          <p:cNvPr id="3" name="TextBox 2"/>
          <p:cNvSpPr txBox="1"/>
          <p:nvPr/>
        </p:nvSpPr>
        <p:spPr>
          <a:xfrm>
            <a:off x="154474" y="1205332"/>
            <a:ext cx="8989526" cy="646331"/>
          </a:xfrm>
          <a:prstGeom prst="rect">
            <a:avLst/>
          </a:prstGeom>
          <a:noFill/>
        </p:spPr>
        <p:txBody>
          <a:bodyPr wrap="square" rtlCol="0">
            <a:spAutoFit/>
          </a:bodyPr>
          <a:lstStyle/>
          <a:p>
            <a:r>
              <a:rPr lang="en-US" sz="3600" b="1" dirty="0"/>
              <a:t>2</a:t>
            </a:r>
            <a:r>
              <a:rPr lang="en-US" sz="3600" b="1" dirty="0" smtClean="0"/>
              <a:t>.  </a:t>
            </a:r>
            <a:r>
              <a:rPr lang="en-US" sz="3600" b="1" dirty="0" smtClean="0">
                <a:solidFill>
                  <a:srgbClr val="FF0000"/>
                </a:solidFill>
              </a:rPr>
              <a:t>Beginning</a:t>
            </a:r>
            <a:r>
              <a:rPr lang="en-US" sz="3600" b="1" dirty="0" smtClean="0"/>
              <a:t>/</a:t>
            </a:r>
            <a:r>
              <a:rPr lang="en-US" sz="3600" b="1" dirty="0" smtClean="0">
                <a:solidFill>
                  <a:srgbClr val="008000"/>
                </a:solidFill>
              </a:rPr>
              <a:t>Middle</a:t>
            </a:r>
            <a:r>
              <a:rPr lang="en-US" sz="3600" b="1" dirty="0" smtClean="0"/>
              <a:t>/</a:t>
            </a:r>
            <a:r>
              <a:rPr lang="en-US" sz="3600" b="1" dirty="0" smtClean="0">
                <a:solidFill>
                  <a:srgbClr val="FF0000"/>
                </a:solidFill>
              </a:rPr>
              <a:t>End</a:t>
            </a:r>
            <a:endParaRPr lang="en-US" sz="3600" dirty="0" smtClean="0"/>
          </a:p>
        </p:txBody>
      </p:sp>
      <p:sp>
        <p:nvSpPr>
          <p:cNvPr id="15" name="TextBox 14"/>
          <p:cNvSpPr txBox="1"/>
          <p:nvPr/>
        </p:nvSpPr>
        <p:spPr>
          <a:xfrm>
            <a:off x="154474" y="1880553"/>
            <a:ext cx="8989526" cy="4524316"/>
          </a:xfrm>
          <a:prstGeom prst="rect">
            <a:avLst/>
          </a:prstGeom>
          <a:noFill/>
        </p:spPr>
        <p:txBody>
          <a:bodyPr wrap="square" rtlCol="0">
            <a:spAutoFit/>
          </a:bodyPr>
          <a:lstStyle/>
          <a:p>
            <a:pPr marL="465138" indent="-465138"/>
            <a:r>
              <a:rPr lang="es-ES_tradnl" sz="3600" dirty="0" smtClean="0">
                <a:solidFill>
                  <a:srgbClr val="008000"/>
                </a:solidFill>
              </a:rPr>
              <a:t>Yo caminaba mucho de niño, y un día un serpiente estaba en el camino. (I </a:t>
            </a:r>
            <a:r>
              <a:rPr lang="es-ES_tradnl" sz="3600" dirty="0" err="1" smtClean="0">
                <a:solidFill>
                  <a:srgbClr val="008000"/>
                </a:solidFill>
              </a:rPr>
              <a:t>walked</a:t>
            </a:r>
            <a:r>
              <a:rPr lang="es-ES_tradnl" sz="3600" dirty="0" smtClean="0">
                <a:solidFill>
                  <a:srgbClr val="008000"/>
                </a:solidFill>
              </a:rPr>
              <a:t> a </a:t>
            </a:r>
            <a:r>
              <a:rPr lang="es-ES_tradnl" sz="3600" dirty="0" err="1" smtClean="0">
                <a:solidFill>
                  <a:srgbClr val="008000"/>
                </a:solidFill>
              </a:rPr>
              <a:t>lot</a:t>
            </a:r>
            <a:r>
              <a:rPr lang="es-ES_tradnl" sz="3600" dirty="0" smtClean="0">
                <a:solidFill>
                  <a:srgbClr val="008000"/>
                </a:solidFill>
              </a:rPr>
              <a:t> as a </a:t>
            </a:r>
            <a:r>
              <a:rPr lang="es-ES_tradnl" sz="3600" dirty="0" err="1" smtClean="0">
                <a:solidFill>
                  <a:srgbClr val="008000"/>
                </a:solidFill>
              </a:rPr>
              <a:t>kid</a:t>
            </a:r>
            <a:r>
              <a:rPr lang="es-ES_tradnl" sz="3600" dirty="0" smtClean="0">
                <a:solidFill>
                  <a:srgbClr val="008000"/>
                </a:solidFill>
              </a:rPr>
              <a:t>, and </a:t>
            </a:r>
            <a:r>
              <a:rPr lang="es-ES_tradnl" sz="3600" dirty="0" err="1" smtClean="0">
                <a:solidFill>
                  <a:srgbClr val="008000"/>
                </a:solidFill>
              </a:rPr>
              <a:t>one</a:t>
            </a:r>
            <a:r>
              <a:rPr lang="es-ES_tradnl" sz="3600" dirty="0" smtClean="0">
                <a:solidFill>
                  <a:srgbClr val="008000"/>
                </a:solidFill>
              </a:rPr>
              <a:t> </a:t>
            </a:r>
            <a:r>
              <a:rPr lang="es-ES_tradnl" sz="3600" dirty="0" err="1" smtClean="0">
                <a:solidFill>
                  <a:srgbClr val="008000"/>
                </a:solidFill>
              </a:rPr>
              <a:t>day</a:t>
            </a:r>
            <a:r>
              <a:rPr lang="es-ES_tradnl" sz="3600" dirty="0" smtClean="0">
                <a:solidFill>
                  <a:srgbClr val="008000"/>
                </a:solidFill>
              </a:rPr>
              <a:t> a </a:t>
            </a:r>
            <a:r>
              <a:rPr lang="es-ES_tradnl" sz="3600" dirty="0" err="1" smtClean="0">
                <a:solidFill>
                  <a:srgbClr val="008000"/>
                </a:solidFill>
              </a:rPr>
              <a:t>snake</a:t>
            </a:r>
            <a:r>
              <a:rPr lang="es-ES_tradnl" sz="3600" dirty="0" smtClean="0">
                <a:solidFill>
                  <a:srgbClr val="008000"/>
                </a:solidFill>
              </a:rPr>
              <a:t> </a:t>
            </a:r>
            <a:r>
              <a:rPr lang="es-ES_tradnl" sz="3600" dirty="0" err="1" smtClean="0">
                <a:solidFill>
                  <a:srgbClr val="008000"/>
                </a:solidFill>
              </a:rPr>
              <a:t>was</a:t>
            </a:r>
            <a:r>
              <a:rPr lang="es-ES_tradnl" sz="3600" dirty="0" smtClean="0">
                <a:solidFill>
                  <a:srgbClr val="008000"/>
                </a:solidFill>
              </a:rPr>
              <a:t> in </a:t>
            </a:r>
            <a:r>
              <a:rPr lang="es-ES_tradnl" sz="3600" dirty="0" err="1" smtClean="0">
                <a:solidFill>
                  <a:srgbClr val="008000"/>
                </a:solidFill>
              </a:rPr>
              <a:t>the</a:t>
            </a:r>
            <a:r>
              <a:rPr lang="es-ES_tradnl" sz="3600" dirty="0" smtClean="0">
                <a:solidFill>
                  <a:srgbClr val="008000"/>
                </a:solidFill>
              </a:rPr>
              <a:t> </a:t>
            </a:r>
            <a:r>
              <a:rPr lang="es-ES_tradnl" sz="3600" dirty="0" err="1" smtClean="0">
                <a:solidFill>
                  <a:srgbClr val="008000"/>
                </a:solidFill>
              </a:rPr>
              <a:t>path</a:t>
            </a:r>
            <a:r>
              <a:rPr lang="es-ES_tradnl" sz="3600" dirty="0" smtClean="0">
                <a:solidFill>
                  <a:srgbClr val="008000"/>
                </a:solidFill>
              </a:rPr>
              <a:t>.)</a:t>
            </a:r>
            <a:r>
              <a:rPr lang="es-ES_tradnl" sz="3600" dirty="0" smtClean="0"/>
              <a:t>—No </a:t>
            </a:r>
            <a:r>
              <a:rPr lang="es-ES_tradnl" sz="3600" dirty="0" err="1" smtClean="0"/>
              <a:t>one</a:t>
            </a:r>
            <a:r>
              <a:rPr lang="es-ES_tradnl" sz="3600" dirty="0" smtClean="0"/>
              <a:t> cares </a:t>
            </a:r>
            <a:r>
              <a:rPr lang="es-ES_tradnl" sz="3600" dirty="0" err="1" smtClean="0"/>
              <a:t>when</a:t>
            </a:r>
            <a:r>
              <a:rPr lang="es-ES_tradnl" sz="3600" dirty="0" smtClean="0"/>
              <a:t> </a:t>
            </a:r>
            <a:r>
              <a:rPr lang="es-ES_tradnl" sz="3600" dirty="0" err="1" smtClean="0"/>
              <a:t>the</a:t>
            </a:r>
            <a:r>
              <a:rPr lang="es-ES_tradnl" sz="3600" dirty="0" smtClean="0"/>
              <a:t> </a:t>
            </a:r>
            <a:r>
              <a:rPr lang="es-ES_tradnl" sz="3600" dirty="0" err="1" smtClean="0"/>
              <a:t>snake</a:t>
            </a:r>
            <a:r>
              <a:rPr lang="es-ES_tradnl" sz="3600" dirty="0" smtClean="0"/>
              <a:t> </a:t>
            </a:r>
            <a:r>
              <a:rPr lang="es-ES_tradnl" sz="3600" dirty="0" err="1" smtClean="0"/>
              <a:t>arrived</a:t>
            </a:r>
            <a:r>
              <a:rPr lang="es-ES_tradnl" sz="3600" dirty="0" smtClean="0"/>
              <a:t> </a:t>
            </a:r>
            <a:r>
              <a:rPr lang="es-ES_tradnl" sz="3600" dirty="0" err="1" smtClean="0"/>
              <a:t>nor</a:t>
            </a:r>
            <a:r>
              <a:rPr lang="es-ES_tradnl" sz="3600" dirty="0" smtClean="0"/>
              <a:t> </a:t>
            </a:r>
            <a:r>
              <a:rPr lang="es-ES_tradnl" sz="3600" dirty="0" err="1" smtClean="0"/>
              <a:t>when</a:t>
            </a:r>
            <a:r>
              <a:rPr lang="es-ES_tradnl" sz="3600" dirty="0" smtClean="0"/>
              <a:t> </a:t>
            </a:r>
            <a:r>
              <a:rPr lang="es-ES_tradnl" sz="3600" dirty="0" err="1" smtClean="0"/>
              <a:t>it</a:t>
            </a:r>
            <a:r>
              <a:rPr lang="es-ES_tradnl" sz="3600" dirty="0" smtClean="0"/>
              <a:t> </a:t>
            </a:r>
            <a:r>
              <a:rPr lang="es-ES_tradnl" sz="3600" dirty="0" err="1" smtClean="0"/>
              <a:t>left</a:t>
            </a:r>
            <a:r>
              <a:rPr lang="es-ES_tradnl" sz="3600" dirty="0" smtClean="0"/>
              <a:t>.  </a:t>
            </a:r>
            <a:r>
              <a:rPr lang="es-ES_tradnl" sz="3600" dirty="0" err="1" smtClean="0"/>
              <a:t>They</a:t>
            </a:r>
            <a:r>
              <a:rPr lang="es-ES_tradnl" sz="3600" dirty="0" smtClean="0"/>
              <a:t> </a:t>
            </a:r>
            <a:r>
              <a:rPr lang="es-ES_tradnl" sz="3600" dirty="0" err="1" smtClean="0"/>
              <a:t>care</a:t>
            </a:r>
            <a:r>
              <a:rPr lang="es-ES_tradnl" sz="3600" dirty="0" smtClean="0"/>
              <a:t> </a:t>
            </a:r>
            <a:r>
              <a:rPr lang="es-ES_tradnl" sz="3600" dirty="0" err="1" smtClean="0"/>
              <a:t>the</a:t>
            </a:r>
            <a:r>
              <a:rPr lang="es-ES_tradnl" sz="3600" dirty="0" smtClean="0"/>
              <a:t> </a:t>
            </a:r>
            <a:r>
              <a:rPr lang="es-ES_tradnl" sz="3600" dirty="0" err="1" smtClean="0"/>
              <a:t>snake</a:t>
            </a:r>
            <a:r>
              <a:rPr lang="es-ES_tradnl" sz="3600" dirty="0" smtClean="0"/>
              <a:t> </a:t>
            </a:r>
            <a:r>
              <a:rPr lang="es-ES_tradnl" sz="3600" dirty="0" err="1" smtClean="0"/>
              <a:t>was</a:t>
            </a:r>
            <a:r>
              <a:rPr lang="es-ES_tradnl" sz="3600" dirty="0" smtClean="0"/>
              <a:t> in </a:t>
            </a:r>
            <a:r>
              <a:rPr lang="es-ES_tradnl" sz="3600" dirty="0" err="1" smtClean="0"/>
              <a:t>the</a:t>
            </a:r>
            <a:r>
              <a:rPr lang="es-ES_tradnl" sz="3600" dirty="0" smtClean="0"/>
              <a:t> </a:t>
            </a:r>
            <a:r>
              <a:rPr lang="es-ES_tradnl" sz="3600" dirty="0" err="1" smtClean="0"/>
              <a:t>middle</a:t>
            </a:r>
            <a:r>
              <a:rPr lang="es-ES_tradnl" sz="3600" dirty="0" smtClean="0"/>
              <a:t> of </a:t>
            </a:r>
            <a:r>
              <a:rPr lang="es-ES_tradnl" sz="3600" dirty="0" err="1" smtClean="0"/>
              <a:t>being</a:t>
            </a:r>
            <a:r>
              <a:rPr lang="es-ES_tradnl" sz="3600" dirty="0" smtClean="0"/>
              <a:t> in </a:t>
            </a:r>
            <a:r>
              <a:rPr lang="es-ES_tradnl" sz="3600" dirty="0" err="1" smtClean="0"/>
              <a:t>the</a:t>
            </a:r>
            <a:r>
              <a:rPr lang="es-ES_tradnl" sz="3600" dirty="0" smtClean="0"/>
              <a:t> </a:t>
            </a:r>
            <a:r>
              <a:rPr lang="es-ES_tradnl" sz="3600" dirty="0" err="1" smtClean="0"/>
              <a:t>road</a:t>
            </a:r>
            <a:r>
              <a:rPr lang="es-ES_tradnl" sz="3600" dirty="0" smtClean="0"/>
              <a:t> </a:t>
            </a:r>
            <a:r>
              <a:rPr lang="es-ES_tradnl" sz="3600" dirty="0" err="1" smtClean="0"/>
              <a:t>when</a:t>
            </a:r>
            <a:r>
              <a:rPr lang="es-ES_tradnl" sz="3600" dirty="0" smtClean="0"/>
              <a:t> </a:t>
            </a:r>
            <a:r>
              <a:rPr lang="es-ES_tradnl" sz="3600" dirty="0" err="1" smtClean="0"/>
              <a:t>you</a:t>
            </a:r>
            <a:r>
              <a:rPr lang="es-ES_tradnl" sz="3600" dirty="0" smtClean="0"/>
              <a:t> </a:t>
            </a:r>
            <a:r>
              <a:rPr lang="es-ES_tradnl" sz="3600" dirty="0" err="1" smtClean="0"/>
              <a:t>were</a:t>
            </a:r>
            <a:r>
              <a:rPr lang="es-ES_tradnl" sz="3600" dirty="0" smtClean="0"/>
              <a:t> in </a:t>
            </a:r>
            <a:r>
              <a:rPr lang="es-ES_tradnl" sz="3600" dirty="0" err="1" smtClean="0"/>
              <a:t>the</a:t>
            </a:r>
            <a:r>
              <a:rPr lang="es-ES_tradnl" sz="3600" dirty="0" smtClean="0"/>
              <a:t> </a:t>
            </a:r>
            <a:r>
              <a:rPr lang="es-ES_tradnl" sz="3600" dirty="0" err="1" smtClean="0"/>
              <a:t>middle</a:t>
            </a:r>
            <a:r>
              <a:rPr lang="es-ES_tradnl" sz="3600" dirty="0" smtClean="0"/>
              <a:t> of </a:t>
            </a:r>
            <a:r>
              <a:rPr lang="es-ES_tradnl" sz="3600" dirty="0" err="1" smtClean="0"/>
              <a:t>walking</a:t>
            </a:r>
            <a:r>
              <a:rPr lang="es-ES_tradnl" sz="3600" dirty="0" smtClean="0"/>
              <a:t> in </a:t>
            </a:r>
            <a:r>
              <a:rPr lang="es-ES_tradnl" sz="3600" dirty="0" err="1" smtClean="0"/>
              <a:t>that</a:t>
            </a:r>
            <a:r>
              <a:rPr lang="es-ES_tradnl" sz="3600" dirty="0" smtClean="0"/>
              <a:t> </a:t>
            </a:r>
            <a:r>
              <a:rPr lang="es-ES_tradnl" sz="3600" dirty="0" err="1" smtClean="0"/>
              <a:t>same</a:t>
            </a:r>
            <a:r>
              <a:rPr lang="es-ES_tradnl" sz="3600" dirty="0" smtClean="0"/>
              <a:t> </a:t>
            </a:r>
            <a:r>
              <a:rPr lang="es-ES_tradnl" sz="3600" dirty="0" err="1" smtClean="0"/>
              <a:t>road</a:t>
            </a:r>
            <a:r>
              <a:rPr lang="es-ES_tradnl" sz="3600" dirty="0" smtClean="0"/>
              <a:t>.</a:t>
            </a:r>
          </a:p>
        </p:txBody>
      </p:sp>
    </p:spTree>
    <p:extLst>
      <p:ext uri="{BB962C8B-B14F-4D97-AF65-F5344CB8AC3E}">
        <p14:creationId xmlns:p14="http://schemas.microsoft.com/office/powerpoint/2010/main" val="15562500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57200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0110"/>
            <a:ext cx="9144000" cy="1239693"/>
          </a:xfrm>
        </p:spPr>
        <p:txBody>
          <a:bodyPr>
            <a:normAutofit/>
          </a:bodyPr>
          <a:lstStyle/>
          <a:p>
            <a:r>
              <a:rPr lang="es-HN" b="1" u="sng" dirty="0"/>
              <a:t>Pretérito vs Imperfecto Día 1</a:t>
            </a:r>
            <a:endParaRPr lang="en-US" b="1" u="sng" dirty="0"/>
          </a:p>
        </p:txBody>
      </p:sp>
      <p:sp>
        <p:nvSpPr>
          <p:cNvPr id="5" name="Subtitle 2"/>
          <p:cNvSpPr txBox="1">
            <a:spLocks/>
          </p:cNvSpPr>
          <p:nvPr/>
        </p:nvSpPr>
        <p:spPr>
          <a:xfrm>
            <a:off x="202669" y="709610"/>
            <a:ext cx="8941331" cy="6446564"/>
          </a:xfrm>
          <a:prstGeom prst="rect">
            <a:avLst/>
          </a:prstGeom>
        </p:spPr>
        <p:txBody>
          <a:bodyPr vert="horz" lIns="91440" tIns="45720" rIns="91440" bIns="45720" rtlCol="0">
            <a:normAutofit/>
          </a:bodyPr>
          <a:lstStyle/>
          <a:p>
            <a:pPr lvl="0">
              <a:spcBef>
                <a:spcPct val="20000"/>
              </a:spcBef>
              <a:defRPr/>
            </a:pPr>
            <a:r>
              <a:rPr lang="en-US" sz="3200" dirty="0" smtClean="0"/>
              <a:t>The preterite tense is often called the simple past.</a:t>
            </a:r>
            <a:r>
              <a:rPr lang="en-US" sz="3200" dirty="0"/>
              <a:t> </a:t>
            </a:r>
            <a:r>
              <a:rPr lang="en-US" sz="3200" dirty="0" smtClean="0"/>
              <a:t> It’s equivalent to the –</a:t>
            </a:r>
            <a:r>
              <a:rPr lang="en-US" sz="3200" dirty="0" err="1" smtClean="0"/>
              <a:t>ed</a:t>
            </a:r>
            <a:r>
              <a:rPr lang="en-US" sz="3200" dirty="0" smtClean="0"/>
              <a:t> endings we use.</a:t>
            </a:r>
            <a:endParaRPr lang="en-US" sz="3200" dirty="0"/>
          </a:p>
          <a:p>
            <a:pPr lvl="0">
              <a:spcBef>
                <a:spcPct val="20000"/>
              </a:spcBef>
              <a:defRPr/>
            </a:pPr>
            <a:r>
              <a:rPr lang="en-US" sz="3200" dirty="0" smtClean="0"/>
              <a:t>	</a:t>
            </a:r>
            <a:r>
              <a:rPr lang="en-US" sz="3200" dirty="0" err="1" smtClean="0">
                <a:solidFill>
                  <a:srgbClr val="FF0000"/>
                </a:solidFill>
              </a:rPr>
              <a:t>Hablo</a:t>
            </a:r>
            <a:r>
              <a:rPr lang="en-US" sz="3200" dirty="0" smtClean="0">
                <a:solidFill>
                  <a:srgbClr val="FF0000"/>
                </a:solidFill>
              </a:rPr>
              <a:t>			</a:t>
            </a:r>
            <a:r>
              <a:rPr lang="en-US" sz="3200" dirty="0" err="1" smtClean="0">
                <a:solidFill>
                  <a:srgbClr val="FF0000"/>
                </a:solidFill>
              </a:rPr>
              <a:t>Hablé</a:t>
            </a:r>
            <a:endParaRPr lang="en-US" sz="3200" dirty="0" smtClean="0">
              <a:solidFill>
                <a:srgbClr val="FF0000"/>
              </a:solidFill>
            </a:endParaRPr>
          </a:p>
          <a:p>
            <a:pPr lvl="0">
              <a:spcBef>
                <a:spcPct val="20000"/>
              </a:spcBef>
              <a:defRPr/>
            </a:pPr>
            <a:r>
              <a:rPr lang="en-US" sz="3200" dirty="0" smtClean="0"/>
              <a:t>	I talk				I talk</a:t>
            </a:r>
            <a:r>
              <a:rPr lang="en-US" sz="3200" b="1" dirty="0" smtClean="0"/>
              <a:t>ed</a:t>
            </a:r>
            <a:endParaRPr lang="en-US" sz="3200" dirty="0"/>
          </a:p>
          <a:p>
            <a:pPr lvl="0">
              <a:spcBef>
                <a:spcPct val="20000"/>
              </a:spcBef>
              <a:defRPr/>
            </a:pPr>
            <a:r>
              <a:rPr lang="en-US" sz="3200" dirty="0" smtClean="0"/>
              <a:t>	</a:t>
            </a:r>
            <a:r>
              <a:rPr lang="en-US" sz="3200" dirty="0" err="1" smtClean="0">
                <a:solidFill>
                  <a:srgbClr val="FF0000"/>
                </a:solidFill>
              </a:rPr>
              <a:t>Abres</a:t>
            </a:r>
            <a:r>
              <a:rPr lang="en-US" sz="3200" dirty="0" smtClean="0">
                <a:solidFill>
                  <a:srgbClr val="FF0000"/>
                </a:solidFill>
              </a:rPr>
              <a:t>			</a:t>
            </a:r>
            <a:r>
              <a:rPr lang="en-US" sz="3200" dirty="0" err="1" smtClean="0">
                <a:solidFill>
                  <a:srgbClr val="FF0000"/>
                </a:solidFill>
              </a:rPr>
              <a:t>Abriste</a:t>
            </a:r>
            <a:endParaRPr lang="en-US" sz="3200" dirty="0" smtClean="0">
              <a:solidFill>
                <a:srgbClr val="FF0000"/>
              </a:solidFill>
            </a:endParaRPr>
          </a:p>
          <a:p>
            <a:pPr lvl="0">
              <a:spcBef>
                <a:spcPct val="20000"/>
              </a:spcBef>
              <a:defRPr/>
            </a:pPr>
            <a:r>
              <a:rPr lang="en-US" sz="3200" dirty="0" smtClean="0"/>
              <a:t>	You open		You open</a:t>
            </a:r>
            <a:r>
              <a:rPr lang="en-US" sz="3200" b="1" dirty="0" smtClean="0"/>
              <a:t>ed</a:t>
            </a:r>
          </a:p>
          <a:p>
            <a:pPr lvl="0">
              <a:spcBef>
                <a:spcPct val="20000"/>
              </a:spcBef>
              <a:defRPr/>
            </a:pPr>
            <a:endParaRPr lang="en-US" sz="3200" b="1" dirty="0" smtClean="0"/>
          </a:p>
          <a:p>
            <a:pPr>
              <a:spcBef>
                <a:spcPct val="20000"/>
              </a:spcBef>
              <a:defRPr/>
            </a:pPr>
            <a:r>
              <a:rPr lang="en-US" sz="3200" b="1" dirty="0" smtClean="0"/>
              <a:t>Just as with –</a:t>
            </a:r>
            <a:r>
              <a:rPr lang="en-US" sz="3200" b="1" dirty="0" err="1" smtClean="0"/>
              <a:t>ed</a:t>
            </a:r>
            <a:r>
              <a:rPr lang="en-US" sz="3200" b="1" dirty="0" smtClean="0"/>
              <a:t> endings in English, preterite implies a one-time action, or an action that could be represented as a point on a time-line</a:t>
            </a:r>
            <a:r>
              <a:rPr lang="en-US" sz="3200" dirty="0" smtClean="0"/>
              <a:t>.</a:t>
            </a:r>
            <a:endParaRPr lang="en-US" sz="3200" dirty="0"/>
          </a:p>
        </p:txBody>
      </p:sp>
    </p:spTree>
    <p:extLst>
      <p:ext uri="{BB962C8B-B14F-4D97-AF65-F5344CB8AC3E}">
        <p14:creationId xmlns:p14="http://schemas.microsoft.com/office/powerpoint/2010/main" val="1344561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0110"/>
            <a:ext cx="9144000" cy="1239693"/>
          </a:xfrm>
        </p:spPr>
        <p:txBody>
          <a:bodyPr>
            <a:normAutofit/>
          </a:bodyPr>
          <a:lstStyle/>
          <a:p>
            <a:r>
              <a:rPr lang="es-HN" b="1" u="sng" dirty="0"/>
              <a:t>Pretérito vs Imperfecto Día 1</a:t>
            </a:r>
            <a:endParaRPr lang="en-US" b="1" u="sng" dirty="0"/>
          </a:p>
        </p:txBody>
      </p:sp>
      <p:graphicFrame>
        <p:nvGraphicFramePr>
          <p:cNvPr id="7" name="Table 6"/>
          <p:cNvGraphicFramePr>
            <a:graphicFrameLocks noGrp="1"/>
          </p:cNvGraphicFramePr>
          <p:nvPr>
            <p:extLst>
              <p:ext uri="{D42A27DB-BD31-4B8C-83A1-F6EECF244321}">
                <p14:modId xmlns:p14="http://schemas.microsoft.com/office/powerpoint/2010/main" val="1964175597"/>
              </p:ext>
            </p:extLst>
          </p:nvPr>
        </p:nvGraphicFramePr>
        <p:xfrm>
          <a:off x="342368" y="2072393"/>
          <a:ext cx="8512176" cy="3017837"/>
        </p:xfrm>
        <a:graphic>
          <a:graphicData uri="http://schemas.openxmlformats.org/drawingml/2006/table">
            <a:tbl>
              <a:tblPr firstRow="1" bandRow="1">
                <a:tableStyleId>{5C22544A-7EE6-4342-B048-85BDC9FD1C3A}</a:tableStyleId>
              </a:tblPr>
              <a:tblGrid>
                <a:gridCol w="4256088"/>
                <a:gridCol w="4256088"/>
              </a:tblGrid>
              <a:tr h="640147">
                <a:tc>
                  <a:txBody>
                    <a:bodyPr/>
                    <a:lstStyle/>
                    <a:p>
                      <a:r>
                        <a:rPr lang="en-US" sz="3600" dirty="0" err="1" smtClean="0">
                          <a:solidFill>
                            <a:schemeClr val="tx1"/>
                          </a:solidFill>
                        </a:rPr>
                        <a:t>Yo</a:t>
                      </a:r>
                      <a:r>
                        <a:rPr lang="en-US" sz="3600" dirty="0" smtClean="0">
                          <a:solidFill>
                            <a:schemeClr val="tx1"/>
                          </a:solidFill>
                        </a:rPr>
                        <a:t>           </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dirty="0" err="1" smtClean="0">
                          <a:solidFill>
                            <a:schemeClr val="tx1"/>
                          </a:solidFill>
                        </a:rPr>
                        <a:t>Nosotros</a:t>
                      </a:r>
                      <a:r>
                        <a:rPr lang="en-US" sz="3600" dirty="0" smtClean="0">
                          <a:solidFill>
                            <a:schemeClr val="tx1"/>
                          </a:solidFill>
                        </a:rPr>
                        <a:t>  </a:t>
                      </a:r>
                      <a:r>
                        <a:rPr lang="en-US" sz="3600" b="0" dirty="0" smtClean="0">
                          <a:solidFill>
                            <a:schemeClr val="tx1"/>
                          </a:solidFill>
                        </a:rPr>
                        <a:t> </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40147">
                <a:tc>
                  <a:txBody>
                    <a:bodyPr/>
                    <a:lstStyle/>
                    <a:p>
                      <a:r>
                        <a:rPr lang="en-US" sz="3600" b="1" dirty="0" err="1" smtClean="0">
                          <a:solidFill>
                            <a:schemeClr val="tx1"/>
                          </a:solidFill>
                        </a:rPr>
                        <a:t>Tú</a:t>
                      </a:r>
                      <a:r>
                        <a:rPr lang="en-US" sz="3600" b="1" dirty="0" smtClean="0">
                          <a:solidFill>
                            <a:schemeClr val="tx1"/>
                          </a:solidFill>
                        </a:rPr>
                        <a:t>          </a:t>
                      </a:r>
                      <a:r>
                        <a:rPr lang="en-US" sz="3600" b="0" dirty="0" smtClean="0">
                          <a:solidFill>
                            <a:schemeClr val="tx1"/>
                          </a:solidFill>
                        </a:rPr>
                        <a:t> </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Vosotros</a:t>
                      </a:r>
                      <a:r>
                        <a:rPr lang="en-US" sz="3600" b="1" dirty="0" smtClean="0">
                          <a:solidFill>
                            <a:schemeClr val="tx1"/>
                          </a:solidFill>
                        </a:rPr>
                        <a:t> </a:t>
                      </a:r>
                      <a:endParaRPr lang="en-US" sz="3600" b="1" dirty="0">
                        <a:solidFill>
                          <a:schemeClr val="bg1">
                            <a:lumMod val="75000"/>
                          </a:schemeClr>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1737543">
                <a:tc>
                  <a:txBody>
                    <a:bodyPr/>
                    <a:lstStyle/>
                    <a:p>
                      <a:r>
                        <a:rPr lang="en-US" sz="3600" b="1" dirty="0" err="1" smtClean="0">
                          <a:solidFill>
                            <a:schemeClr val="tx1"/>
                          </a:solidFill>
                        </a:rPr>
                        <a:t>Usted</a:t>
                      </a:r>
                      <a:endParaRPr lang="en-US" sz="3600" b="1" dirty="0" smtClean="0">
                        <a:solidFill>
                          <a:schemeClr val="tx1"/>
                        </a:solidFill>
                      </a:endParaRPr>
                    </a:p>
                    <a:p>
                      <a:r>
                        <a:rPr lang="en-US" sz="3600" b="1" dirty="0" err="1" smtClean="0">
                          <a:solidFill>
                            <a:schemeClr val="tx1"/>
                          </a:solidFill>
                        </a:rPr>
                        <a:t>Él</a:t>
                      </a:r>
                      <a:r>
                        <a:rPr lang="en-US" sz="3600" b="0" dirty="0" smtClean="0">
                          <a:solidFill>
                            <a:schemeClr val="tx1"/>
                          </a:solidFill>
                        </a:rPr>
                        <a:t>             </a:t>
                      </a:r>
                      <a:endParaRPr lang="en-US" sz="3600" b="1" dirty="0" smtClean="0">
                        <a:solidFill>
                          <a:schemeClr val="tx1"/>
                        </a:solidFill>
                      </a:endParaRPr>
                    </a:p>
                    <a:p>
                      <a:r>
                        <a:rPr lang="en-US" sz="3600" b="1" dirty="0" smtClean="0">
                          <a:solidFill>
                            <a:schemeClr val="tx1"/>
                          </a:solidFill>
                        </a:rPr>
                        <a:t>Ella</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Ustedes</a:t>
                      </a:r>
                      <a:endParaRPr lang="en-US" sz="3600" b="1" dirty="0" smtClean="0">
                        <a:solidFill>
                          <a:schemeClr val="tx1"/>
                        </a:solidFill>
                      </a:endParaRPr>
                    </a:p>
                    <a:p>
                      <a:r>
                        <a:rPr lang="en-US" sz="3600" b="1" dirty="0" err="1" smtClean="0">
                          <a:solidFill>
                            <a:schemeClr val="tx1"/>
                          </a:solidFill>
                        </a:rPr>
                        <a:t>Ellos</a:t>
                      </a:r>
                      <a:r>
                        <a:rPr lang="en-US" sz="3600" b="0" dirty="0" smtClean="0">
                          <a:solidFill>
                            <a:schemeClr val="tx1"/>
                          </a:solidFill>
                        </a:rPr>
                        <a:t>            </a:t>
                      </a:r>
                      <a:endParaRPr lang="en-US" sz="3600" b="1" dirty="0" smtClean="0">
                        <a:solidFill>
                          <a:schemeClr val="tx1"/>
                        </a:solidFill>
                      </a:endParaRPr>
                    </a:p>
                    <a:p>
                      <a:r>
                        <a:rPr lang="en-US" sz="3600" b="1" dirty="0" err="1" smtClean="0">
                          <a:solidFill>
                            <a:schemeClr val="tx1"/>
                          </a:solidFill>
                        </a:rPr>
                        <a:t>Ellas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8" name="Title 1"/>
          <p:cNvSpPr txBox="1">
            <a:spLocks/>
          </p:cNvSpPr>
          <p:nvPr/>
        </p:nvSpPr>
        <p:spPr>
          <a:xfrm>
            <a:off x="0" y="832700"/>
            <a:ext cx="9144000" cy="123969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HN" dirty="0" smtClean="0"/>
              <a:t>Preterite endings for -ar verbs</a:t>
            </a:r>
            <a:endParaRPr lang="en-US" dirty="0"/>
          </a:p>
        </p:txBody>
      </p:sp>
      <p:sp>
        <p:nvSpPr>
          <p:cNvPr id="3" name="TextBox 2"/>
          <p:cNvSpPr txBox="1"/>
          <p:nvPr/>
        </p:nvSpPr>
        <p:spPr>
          <a:xfrm>
            <a:off x="2421519" y="2072393"/>
            <a:ext cx="1122866"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é</a:t>
            </a:r>
            <a:endParaRPr lang="en-US" sz="3200" dirty="0">
              <a:solidFill>
                <a:srgbClr val="FF0000"/>
              </a:solidFill>
            </a:endParaRPr>
          </a:p>
        </p:txBody>
      </p:sp>
      <p:sp>
        <p:nvSpPr>
          <p:cNvPr id="9" name="TextBox 8"/>
          <p:cNvSpPr txBox="1"/>
          <p:nvPr/>
        </p:nvSpPr>
        <p:spPr>
          <a:xfrm>
            <a:off x="2421519" y="2796553"/>
            <a:ext cx="1122866"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aste</a:t>
            </a:r>
            <a:endParaRPr lang="en-US" sz="3200" dirty="0">
              <a:solidFill>
                <a:srgbClr val="FF0000"/>
              </a:solidFill>
            </a:endParaRPr>
          </a:p>
        </p:txBody>
      </p:sp>
      <p:sp>
        <p:nvSpPr>
          <p:cNvPr id="11" name="TextBox 10"/>
          <p:cNvSpPr txBox="1"/>
          <p:nvPr/>
        </p:nvSpPr>
        <p:spPr>
          <a:xfrm>
            <a:off x="2421519" y="3795729"/>
            <a:ext cx="1122866"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ó</a:t>
            </a:r>
            <a:endParaRPr lang="en-US" sz="3200" dirty="0">
              <a:solidFill>
                <a:srgbClr val="FF0000"/>
              </a:solidFill>
            </a:endParaRPr>
          </a:p>
        </p:txBody>
      </p:sp>
      <p:sp>
        <p:nvSpPr>
          <p:cNvPr id="12" name="TextBox 11"/>
          <p:cNvSpPr txBox="1"/>
          <p:nvPr/>
        </p:nvSpPr>
        <p:spPr>
          <a:xfrm>
            <a:off x="6870796" y="2072393"/>
            <a:ext cx="1983748"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amos</a:t>
            </a:r>
            <a:endParaRPr lang="en-US" sz="3200" dirty="0">
              <a:solidFill>
                <a:srgbClr val="FF0000"/>
              </a:solidFill>
            </a:endParaRPr>
          </a:p>
        </p:txBody>
      </p:sp>
      <p:sp>
        <p:nvSpPr>
          <p:cNvPr id="13" name="TextBox 12"/>
          <p:cNvSpPr txBox="1"/>
          <p:nvPr/>
        </p:nvSpPr>
        <p:spPr>
          <a:xfrm>
            <a:off x="6870796" y="2661794"/>
            <a:ext cx="1983748"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asteis</a:t>
            </a:r>
            <a:endParaRPr lang="en-US" sz="3200" dirty="0">
              <a:solidFill>
                <a:srgbClr val="FF0000"/>
              </a:solidFill>
            </a:endParaRPr>
          </a:p>
        </p:txBody>
      </p:sp>
      <p:sp>
        <p:nvSpPr>
          <p:cNvPr id="14" name="TextBox 13"/>
          <p:cNvSpPr txBox="1"/>
          <p:nvPr/>
        </p:nvSpPr>
        <p:spPr>
          <a:xfrm>
            <a:off x="6870796" y="3795729"/>
            <a:ext cx="1772934"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aron</a:t>
            </a:r>
            <a:endParaRPr lang="en-US" sz="3200" dirty="0">
              <a:solidFill>
                <a:srgbClr val="FF0000"/>
              </a:solidFill>
            </a:endParaRPr>
          </a:p>
        </p:txBody>
      </p:sp>
    </p:spTree>
    <p:extLst>
      <p:ext uri="{BB962C8B-B14F-4D97-AF65-F5344CB8AC3E}">
        <p14:creationId xmlns:p14="http://schemas.microsoft.com/office/powerpoint/2010/main" val="24057041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0110"/>
            <a:ext cx="9144000" cy="1239693"/>
          </a:xfrm>
        </p:spPr>
        <p:txBody>
          <a:bodyPr>
            <a:normAutofit/>
          </a:bodyPr>
          <a:lstStyle/>
          <a:p>
            <a:r>
              <a:rPr lang="es-HN" b="1" u="sng" dirty="0"/>
              <a:t>Pretérito vs Imperfecto Día 1</a:t>
            </a:r>
            <a:endParaRPr lang="en-US" b="1" u="sng" dirty="0"/>
          </a:p>
        </p:txBody>
      </p:sp>
      <p:graphicFrame>
        <p:nvGraphicFramePr>
          <p:cNvPr id="7" name="Table 6"/>
          <p:cNvGraphicFramePr>
            <a:graphicFrameLocks noGrp="1"/>
          </p:cNvGraphicFramePr>
          <p:nvPr>
            <p:extLst>
              <p:ext uri="{D42A27DB-BD31-4B8C-83A1-F6EECF244321}">
                <p14:modId xmlns:p14="http://schemas.microsoft.com/office/powerpoint/2010/main" val="3905689543"/>
              </p:ext>
            </p:extLst>
          </p:nvPr>
        </p:nvGraphicFramePr>
        <p:xfrm>
          <a:off x="342368" y="2072393"/>
          <a:ext cx="8512176" cy="3017837"/>
        </p:xfrm>
        <a:graphic>
          <a:graphicData uri="http://schemas.openxmlformats.org/drawingml/2006/table">
            <a:tbl>
              <a:tblPr firstRow="1" bandRow="1">
                <a:tableStyleId>{5C22544A-7EE6-4342-B048-85BDC9FD1C3A}</a:tableStyleId>
              </a:tblPr>
              <a:tblGrid>
                <a:gridCol w="4256088"/>
                <a:gridCol w="4256088"/>
              </a:tblGrid>
              <a:tr h="640147">
                <a:tc>
                  <a:txBody>
                    <a:bodyPr/>
                    <a:lstStyle/>
                    <a:p>
                      <a:r>
                        <a:rPr lang="en-US" sz="3600" dirty="0" err="1" smtClean="0">
                          <a:solidFill>
                            <a:schemeClr val="tx1"/>
                          </a:solidFill>
                        </a:rPr>
                        <a:t>Yo</a:t>
                      </a:r>
                      <a:r>
                        <a:rPr lang="en-US" sz="3600" dirty="0" smtClean="0">
                          <a:solidFill>
                            <a:schemeClr val="tx1"/>
                          </a:solidFill>
                        </a:rPr>
                        <a:t>           </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dirty="0" err="1" smtClean="0">
                          <a:solidFill>
                            <a:schemeClr val="tx1"/>
                          </a:solidFill>
                        </a:rPr>
                        <a:t>Nosotros</a:t>
                      </a:r>
                      <a:r>
                        <a:rPr lang="en-US" sz="3600" dirty="0" smtClean="0">
                          <a:solidFill>
                            <a:schemeClr val="tx1"/>
                          </a:solidFill>
                        </a:rPr>
                        <a:t>  </a:t>
                      </a:r>
                      <a:r>
                        <a:rPr lang="en-US" sz="3600" b="0" dirty="0" smtClean="0">
                          <a:solidFill>
                            <a:schemeClr val="tx1"/>
                          </a:solidFill>
                        </a:rPr>
                        <a:t> </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40147">
                <a:tc>
                  <a:txBody>
                    <a:bodyPr/>
                    <a:lstStyle/>
                    <a:p>
                      <a:r>
                        <a:rPr lang="en-US" sz="3600" b="1" dirty="0" err="1" smtClean="0">
                          <a:solidFill>
                            <a:schemeClr val="tx1"/>
                          </a:solidFill>
                        </a:rPr>
                        <a:t>Tú</a:t>
                      </a:r>
                      <a:r>
                        <a:rPr lang="en-US" sz="3600" b="1" dirty="0" smtClean="0">
                          <a:solidFill>
                            <a:schemeClr val="tx1"/>
                          </a:solidFill>
                        </a:rPr>
                        <a:t>          </a:t>
                      </a:r>
                      <a:r>
                        <a:rPr lang="en-US" sz="3600" b="0" dirty="0" smtClean="0">
                          <a:solidFill>
                            <a:schemeClr val="tx1"/>
                          </a:solidFill>
                        </a:rPr>
                        <a:t> </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Vosotros</a:t>
                      </a:r>
                      <a:r>
                        <a:rPr lang="en-US" sz="3600" b="1" dirty="0" smtClean="0">
                          <a:solidFill>
                            <a:schemeClr val="tx1"/>
                          </a:solidFill>
                        </a:rPr>
                        <a:t> </a:t>
                      </a:r>
                      <a:endParaRPr lang="en-US" sz="3600" b="1" dirty="0">
                        <a:solidFill>
                          <a:schemeClr val="bg1">
                            <a:lumMod val="75000"/>
                          </a:schemeClr>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1737543">
                <a:tc>
                  <a:txBody>
                    <a:bodyPr/>
                    <a:lstStyle/>
                    <a:p>
                      <a:r>
                        <a:rPr lang="en-US" sz="3600" b="1" dirty="0" err="1" smtClean="0">
                          <a:solidFill>
                            <a:schemeClr val="tx1"/>
                          </a:solidFill>
                        </a:rPr>
                        <a:t>Usted</a:t>
                      </a:r>
                      <a:endParaRPr lang="en-US" sz="3600" b="1" dirty="0" smtClean="0">
                        <a:solidFill>
                          <a:schemeClr val="tx1"/>
                        </a:solidFill>
                      </a:endParaRPr>
                    </a:p>
                    <a:p>
                      <a:r>
                        <a:rPr lang="en-US" sz="3600" b="1" dirty="0" err="1" smtClean="0">
                          <a:solidFill>
                            <a:schemeClr val="tx1"/>
                          </a:solidFill>
                        </a:rPr>
                        <a:t>Él</a:t>
                      </a:r>
                      <a:r>
                        <a:rPr lang="en-US" sz="3600" b="0" dirty="0" smtClean="0">
                          <a:solidFill>
                            <a:schemeClr val="tx1"/>
                          </a:solidFill>
                        </a:rPr>
                        <a:t>             </a:t>
                      </a:r>
                      <a:endParaRPr lang="en-US" sz="3600" b="1" dirty="0" smtClean="0">
                        <a:solidFill>
                          <a:schemeClr val="tx1"/>
                        </a:solidFill>
                      </a:endParaRPr>
                    </a:p>
                    <a:p>
                      <a:r>
                        <a:rPr lang="en-US" sz="3600" b="1" dirty="0" smtClean="0">
                          <a:solidFill>
                            <a:schemeClr val="tx1"/>
                          </a:solidFill>
                        </a:rPr>
                        <a:t>Ella</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Ustedes</a:t>
                      </a:r>
                      <a:endParaRPr lang="en-US" sz="3600" b="1" dirty="0" smtClean="0">
                        <a:solidFill>
                          <a:schemeClr val="tx1"/>
                        </a:solidFill>
                      </a:endParaRPr>
                    </a:p>
                    <a:p>
                      <a:r>
                        <a:rPr lang="en-US" sz="3600" b="1" dirty="0" err="1" smtClean="0">
                          <a:solidFill>
                            <a:schemeClr val="tx1"/>
                          </a:solidFill>
                        </a:rPr>
                        <a:t>Ellos</a:t>
                      </a:r>
                      <a:r>
                        <a:rPr lang="en-US" sz="3600" b="0" dirty="0" smtClean="0">
                          <a:solidFill>
                            <a:schemeClr val="tx1"/>
                          </a:solidFill>
                        </a:rPr>
                        <a:t>            </a:t>
                      </a:r>
                      <a:endParaRPr lang="en-US" sz="3600" b="1" dirty="0" smtClean="0">
                        <a:solidFill>
                          <a:schemeClr val="tx1"/>
                        </a:solidFill>
                      </a:endParaRPr>
                    </a:p>
                    <a:p>
                      <a:r>
                        <a:rPr lang="en-US" sz="3600" b="1" dirty="0" err="1" smtClean="0">
                          <a:solidFill>
                            <a:schemeClr val="tx1"/>
                          </a:solidFill>
                        </a:rPr>
                        <a:t>Ellas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8" name="Title 1"/>
          <p:cNvSpPr txBox="1">
            <a:spLocks/>
          </p:cNvSpPr>
          <p:nvPr/>
        </p:nvSpPr>
        <p:spPr>
          <a:xfrm>
            <a:off x="0" y="832700"/>
            <a:ext cx="9144000" cy="123969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HN" dirty="0"/>
              <a:t>Preterite endings for -</a:t>
            </a:r>
            <a:r>
              <a:rPr lang="es-HN" dirty="0" smtClean="0"/>
              <a:t>er / -ir verbs</a:t>
            </a:r>
            <a:endParaRPr lang="en-US" dirty="0"/>
          </a:p>
        </p:txBody>
      </p:sp>
      <p:sp>
        <p:nvSpPr>
          <p:cNvPr id="3" name="TextBox 2"/>
          <p:cNvSpPr txBox="1"/>
          <p:nvPr/>
        </p:nvSpPr>
        <p:spPr>
          <a:xfrm>
            <a:off x="2421519" y="2072393"/>
            <a:ext cx="1122866"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í</a:t>
            </a:r>
            <a:endParaRPr lang="en-US" sz="3200" dirty="0">
              <a:solidFill>
                <a:srgbClr val="FF0000"/>
              </a:solidFill>
            </a:endParaRPr>
          </a:p>
        </p:txBody>
      </p:sp>
      <p:sp>
        <p:nvSpPr>
          <p:cNvPr id="9" name="TextBox 8"/>
          <p:cNvSpPr txBox="1"/>
          <p:nvPr/>
        </p:nvSpPr>
        <p:spPr>
          <a:xfrm>
            <a:off x="2421519" y="2796553"/>
            <a:ext cx="1122866"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iste</a:t>
            </a:r>
            <a:endParaRPr lang="en-US" sz="3200" dirty="0">
              <a:solidFill>
                <a:srgbClr val="FF0000"/>
              </a:solidFill>
            </a:endParaRPr>
          </a:p>
        </p:txBody>
      </p:sp>
      <p:sp>
        <p:nvSpPr>
          <p:cNvPr id="11" name="TextBox 10"/>
          <p:cNvSpPr txBox="1"/>
          <p:nvPr/>
        </p:nvSpPr>
        <p:spPr>
          <a:xfrm>
            <a:off x="2421519" y="3795729"/>
            <a:ext cx="1122866"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ió</a:t>
            </a:r>
            <a:endParaRPr lang="en-US" sz="3200" dirty="0">
              <a:solidFill>
                <a:srgbClr val="FF0000"/>
              </a:solidFill>
            </a:endParaRPr>
          </a:p>
        </p:txBody>
      </p:sp>
      <p:sp>
        <p:nvSpPr>
          <p:cNvPr id="12" name="TextBox 11"/>
          <p:cNvSpPr txBox="1"/>
          <p:nvPr/>
        </p:nvSpPr>
        <p:spPr>
          <a:xfrm>
            <a:off x="6870796" y="2072393"/>
            <a:ext cx="1983748" cy="584776"/>
          </a:xfrm>
          <a:prstGeom prst="rect">
            <a:avLst/>
          </a:prstGeom>
          <a:noFill/>
        </p:spPr>
        <p:txBody>
          <a:bodyPr wrap="square" rtlCol="0">
            <a:spAutoFit/>
          </a:bodyPr>
          <a:lstStyle/>
          <a:p>
            <a:r>
              <a:rPr lang="en-US" sz="3200" dirty="0" smtClean="0">
                <a:solidFill>
                  <a:srgbClr val="FF0000"/>
                </a:solidFill>
              </a:rPr>
              <a:t>-</a:t>
            </a:r>
            <a:r>
              <a:rPr lang="en-US" sz="3200" dirty="0" err="1">
                <a:solidFill>
                  <a:srgbClr val="FF0000"/>
                </a:solidFill>
              </a:rPr>
              <a:t>i</a:t>
            </a:r>
            <a:r>
              <a:rPr lang="en-US" sz="3200" dirty="0" err="1" smtClean="0">
                <a:solidFill>
                  <a:srgbClr val="FF0000"/>
                </a:solidFill>
              </a:rPr>
              <a:t>mos</a:t>
            </a:r>
            <a:endParaRPr lang="en-US" sz="3200" dirty="0">
              <a:solidFill>
                <a:srgbClr val="FF0000"/>
              </a:solidFill>
            </a:endParaRPr>
          </a:p>
        </p:txBody>
      </p:sp>
      <p:sp>
        <p:nvSpPr>
          <p:cNvPr id="13" name="TextBox 12"/>
          <p:cNvSpPr txBox="1"/>
          <p:nvPr/>
        </p:nvSpPr>
        <p:spPr>
          <a:xfrm>
            <a:off x="6870796" y="2661794"/>
            <a:ext cx="1983748" cy="584776"/>
          </a:xfrm>
          <a:prstGeom prst="rect">
            <a:avLst/>
          </a:prstGeom>
          <a:noFill/>
        </p:spPr>
        <p:txBody>
          <a:bodyPr wrap="square" rtlCol="0">
            <a:spAutoFit/>
          </a:bodyPr>
          <a:lstStyle/>
          <a:p>
            <a:r>
              <a:rPr lang="en-US" sz="3200" dirty="0" smtClean="0">
                <a:solidFill>
                  <a:srgbClr val="FF0000"/>
                </a:solidFill>
              </a:rPr>
              <a:t>-</a:t>
            </a:r>
            <a:r>
              <a:rPr lang="en-US" sz="3200" dirty="0" err="1">
                <a:solidFill>
                  <a:srgbClr val="FF0000"/>
                </a:solidFill>
              </a:rPr>
              <a:t>i</a:t>
            </a:r>
            <a:r>
              <a:rPr lang="en-US" sz="3200" dirty="0" err="1" smtClean="0">
                <a:solidFill>
                  <a:srgbClr val="FF0000"/>
                </a:solidFill>
              </a:rPr>
              <a:t>steis</a:t>
            </a:r>
            <a:endParaRPr lang="en-US" sz="3200" dirty="0">
              <a:solidFill>
                <a:srgbClr val="FF0000"/>
              </a:solidFill>
            </a:endParaRPr>
          </a:p>
        </p:txBody>
      </p:sp>
      <p:sp>
        <p:nvSpPr>
          <p:cNvPr id="14" name="TextBox 13"/>
          <p:cNvSpPr txBox="1"/>
          <p:nvPr/>
        </p:nvSpPr>
        <p:spPr>
          <a:xfrm>
            <a:off x="6870796" y="3795729"/>
            <a:ext cx="1772934"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ieron</a:t>
            </a:r>
            <a:endParaRPr lang="en-US" sz="3200" dirty="0">
              <a:solidFill>
                <a:srgbClr val="FF0000"/>
              </a:solidFill>
            </a:endParaRPr>
          </a:p>
        </p:txBody>
      </p:sp>
    </p:spTree>
    <p:extLst>
      <p:ext uri="{BB962C8B-B14F-4D97-AF65-F5344CB8AC3E}">
        <p14:creationId xmlns:p14="http://schemas.microsoft.com/office/powerpoint/2010/main" val="17894342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0110"/>
            <a:ext cx="9144000" cy="1239693"/>
          </a:xfrm>
        </p:spPr>
        <p:txBody>
          <a:bodyPr>
            <a:normAutofit/>
          </a:bodyPr>
          <a:lstStyle/>
          <a:p>
            <a:r>
              <a:rPr lang="es-HN" b="1" u="sng" dirty="0"/>
              <a:t>Pretérito vs Imperfecto Día 1</a:t>
            </a:r>
            <a:endParaRPr lang="en-US" b="1" u="sng" dirty="0"/>
          </a:p>
        </p:txBody>
      </p:sp>
      <p:sp>
        <p:nvSpPr>
          <p:cNvPr id="5" name="Subtitle 2"/>
          <p:cNvSpPr txBox="1">
            <a:spLocks/>
          </p:cNvSpPr>
          <p:nvPr/>
        </p:nvSpPr>
        <p:spPr>
          <a:xfrm>
            <a:off x="202669" y="709610"/>
            <a:ext cx="8941331" cy="6148390"/>
          </a:xfrm>
          <a:prstGeom prst="rect">
            <a:avLst/>
          </a:prstGeom>
        </p:spPr>
        <p:txBody>
          <a:bodyPr vert="horz" lIns="91440" tIns="45720" rIns="91440" bIns="45720" rtlCol="0">
            <a:normAutofit lnSpcReduction="10000"/>
          </a:bodyPr>
          <a:lstStyle/>
          <a:p>
            <a:pPr lvl="0">
              <a:spcBef>
                <a:spcPct val="20000"/>
              </a:spcBef>
              <a:defRPr/>
            </a:pPr>
            <a:r>
              <a:rPr lang="en-US" sz="3200" dirty="0" smtClean="0"/>
              <a:t>The imperfect tense is used for habits or ongoing action.  It’s equivalent to when we use “was” ____-</a:t>
            </a:r>
            <a:r>
              <a:rPr lang="en-US" sz="3200" dirty="0" err="1" smtClean="0"/>
              <a:t>ing</a:t>
            </a:r>
            <a:r>
              <a:rPr lang="en-US" sz="3200" dirty="0" smtClean="0"/>
              <a:t>, or when you talk about what you “used to” do something.</a:t>
            </a:r>
            <a:endParaRPr lang="en-US" sz="3200" dirty="0"/>
          </a:p>
          <a:p>
            <a:pPr lvl="0">
              <a:spcBef>
                <a:spcPct val="20000"/>
              </a:spcBef>
              <a:defRPr/>
            </a:pPr>
            <a:r>
              <a:rPr lang="en-US" sz="3200" dirty="0" smtClean="0"/>
              <a:t>	</a:t>
            </a:r>
            <a:r>
              <a:rPr lang="en-US" sz="3200" dirty="0" err="1" smtClean="0">
                <a:solidFill>
                  <a:srgbClr val="FF0000"/>
                </a:solidFill>
              </a:rPr>
              <a:t>Hablo</a:t>
            </a:r>
            <a:r>
              <a:rPr lang="en-US" sz="3200" dirty="0" smtClean="0">
                <a:solidFill>
                  <a:srgbClr val="FF0000"/>
                </a:solidFill>
              </a:rPr>
              <a:t>			</a:t>
            </a:r>
            <a:r>
              <a:rPr lang="en-US" sz="3200" dirty="0" err="1" smtClean="0">
                <a:solidFill>
                  <a:srgbClr val="FF0000"/>
                </a:solidFill>
              </a:rPr>
              <a:t>Hablaba</a:t>
            </a:r>
            <a:endParaRPr lang="en-US" sz="3200" dirty="0" smtClean="0">
              <a:solidFill>
                <a:srgbClr val="FF0000"/>
              </a:solidFill>
            </a:endParaRPr>
          </a:p>
          <a:p>
            <a:pPr lvl="0">
              <a:spcBef>
                <a:spcPct val="20000"/>
              </a:spcBef>
              <a:defRPr/>
            </a:pPr>
            <a:r>
              <a:rPr lang="en-US" sz="3200" dirty="0" smtClean="0"/>
              <a:t>	I talk				I was talking OR I used to talk</a:t>
            </a:r>
            <a:endParaRPr lang="en-US" sz="3200" dirty="0"/>
          </a:p>
          <a:p>
            <a:pPr lvl="0">
              <a:spcBef>
                <a:spcPct val="20000"/>
              </a:spcBef>
              <a:defRPr/>
            </a:pPr>
            <a:r>
              <a:rPr lang="en-US" sz="3200" dirty="0" smtClean="0"/>
              <a:t>	</a:t>
            </a:r>
            <a:r>
              <a:rPr lang="en-US" sz="3200" dirty="0" err="1" smtClean="0">
                <a:solidFill>
                  <a:srgbClr val="FF0000"/>
                </a:solidFill>
              </a:rPr>
              <a:t>Abres</a:t>
            </a:r>
            <a:r>
              <a:rPr lang="en-US" sz="3200" dirty="0" smtClean="0">
                <a:solidFill>
                  <a:srgbClr val="FF0000"/>
                </a:solidFill>
              </a:rPr>
              <a:t>			</a:t>
            </a:r>
            <a:r>
              <a:rPr lang="en-US" sz="3200" dirty="0" err="1" smtClean="0">
                <a:solidFill>
                  <a:srgbClr val="FF0000"/>
                </a:solidFill>
              </a:rPr>
              <a:t>Abrías</a:t>
            </a:r>
            <a:endParaRPr lang="en-US" sz="3200" dirty="0" smtClean="0">
              <a:solidFill>
                <a:srgbClr val="FF0000"/>
              </a:solidFill>
            </a:endParaRPr>
          </a:p>
          <a:p>
            <a:pPr lvl="0">
              <a:spcBef>
                <a:spcPct val="20000"/>
              </a:spcBef>
              <a:defRPr/>
            </a:pPr>
            <a:r>
              <a:rPr lang="en-US" sz="3200" dirty="0" smtClean="0"/>
              <a:t>	You open		You were opening OR you used to</a:t>
            </a:r>
            <a:br>
              <a:rPr lang="en-US" sz="3200" dirty="0" smtClean="0"/>
            </a:br>
            <a:r>
              <a:rPr lang="en-US" sz="3200" dirty="0" smtClean="0"/>
              <a:t>						open</a:t>
            </a:r>
            <a:endParaRPr lang="en-US" sz="3200" b="1" dirty="0" smtClean="0"/>
          </a:p>
          <a:p>
            <a:pPr lvl="0">
              <a:spcBef>
                <a:spcPct val="20000"/>
              </a:spcBef>
              <a:defRPr/>
            </a:pPr>
            <a:endParaRPr lang="en-US" sz="3200" b="1" dirty="0" smtClean="0"/>
          </a:p>
          <a:p>
            <a:pPr>
              <a:spcBef>
                <a:spcPct val="20000"/>
              </a:spcBef>
              <a:defRPr/>
            </a:pPr>
            <a:r>
              <a:rPr lang="en-US" sz="3200" b="1" dirty="0" smtClean="0"/>
              <a:t>Just as with “used to” in English, imperfect implies an action in progress, or a habit</a:t>
            </a:r>
            <a:r>
              <a:rPr lang="en-US" sz="3200" dirty="0" smtClean="0"/>
              <a:t>.</a:t>
            </a:r>
            <a:endParaRPr lang="en-US" sz="3200" dirty="0"/>
          </a:p>
        </p:txBody>
      </p:sp>
    </p:spTree>
    <p:extLst>
      <p:ext uri="{BB962C8B-B14F-4D97-AF65-F5344CB8AC3E}">
        <p14:creationId xmlns:p14="http://schemas.microsoft.com/office/powerpoint/2010/main" val="20297400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0110"/>
            <a:ext cx="9144000" cy="1239693"/>
          </a:xfrm>
        </p:spPr>
        <p:txBody>
          <a:bodyPr>
            <a:normAutofit/>
          </a:bodyPr>
          <a:lstStyle/>
          <a:p>
            <a:r>
              <a:rPr lang="es-HN" b="1" u="sng" dirty="0"/>
              <a:t>Pretérito vs Imperfecto Día 1</a:t>
            </a:r>
            <a:endParaRPr lang="en-US" b="1" u="sng" dirty="0"/>
          </a:p>
        </p:txBody>
      </p:sp>
      <p:graphicFrame>
        <p:nvGraphicFramePr>
          <p:cNvPr id="7" name="Table 6"/>
          <p:cNvGraphicFramePr>
            <a:graphicFrameLocks noGrp="1"/>
          </p:cNvGraphicFramePr>
          <p:nvPr>
            <p:extLst>
              <p:ext uri="{D42A27DB-BD31-4B8C-83A1-F6EECF244321}">
                <p14:modId xmlns:p14="http://schemas.microsoft.com/office/powerpoint/2010/main" val="3670849793"/>
              </p:ext>
            </p:extLst>
          </p:nvPr>
        </p:nvGraphicFramePr>
        <p:xfrm>
          <a:off x="342368" y="2072393"/>
          <a:ext cx="8512176" cy="3017837"/>
        </p:xfrm>
        <a:graphic>
          <a:graphicData uri="http://schemas.openxmlformats.org/drawingml/2006/table">
            <a:tbl>
              <a:tblPr firstRow="1" bandRow="1">
                <a:tableStyleId>{5C22544A-7EE6-4342-B048-85BDC9FD1C3A}</a:tableStyleId>
              </a:tblPr>
              <a:tblGrid>
                <a:gridCol w="4256088"/>
                <a:gridCol w="4256088"/>
              </a:tblGrid>
              <a:tr h="640147">
                <a:tc>
                  <a:txBody>
                    <a:bodyPr/>
                    <a:lstStyle/>
                    <a:p>
                      <a:r>
                        <a:rPr lang="en-US" sz="3600" dirty="0" err="1" smtClean="0">
                          <a:solidFill>
                            <a:schemeClr val="tx1"/>
                          </a:solidFill>
                        </a:rPr>
                        <a:t>Yo</a:t>
                      </a:r>
                      <a:r>
                        <a:rPr lang="en-US" sz="3600" dirty="0" smtClean="0">
                          <a:solidFill>
                            <a:schemeClr val="tx1"/>
                          </a:solidFill>
                        </a:rPr>
                        <a:t>           </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dirty="0" err="1" smtClean="0">
                          <a:solidFill>
                            <a:schemeClr val="tx1"/>
                          </a:solidFill>
                        </a:rPr>
                        <a:t>Nosotros</a:t>
                      </a:r>
                      <a:r>
                        <a:rPr lang="en-US" sz="3600" dirty="0" smtClean="0">
                          <a:solidFill>
                            <a:schemeClr val="tx1"/>
                          </a:solidFill>
                        </a:rPr>
                        <a:t>  </a:t>
                      </a:r>
                      <a:r>
                        <a:rPr lang="en-US" sz="3600" b="0" dirty="0" smtClean="0">
                          <a:solidFill>
                            <a:schemeClr val="tx1"/>
                          </a:solidFill>
                        </a:rPr>
                        <a:t> </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40147">
                <a:tc>
                  <a:txBody>
                    <a:bodyPr/>
                    <a:lstStyle/>
                    <a:p>
                      <a:r>
                        <a:rPr lang="en-US" sz="3600" b="1" dirty="0" err="1" smtClean="0">
                          <a:solidFill>
                            <a:schemeClr val="tx1"/>
                          </a:solidFill>
                        </a:rPr>
                        <a:t>Tú</a:t>
                      </a:r>
                      <a:r>
                        <a:rPr lang="en-US" sz="3600" b="1" dirty="0" smtClean="0">
                          <a:solidFill>
                            <a:schemeClr val="tx1"/>
                          </a:solidFill>
                        </a:rPr>
                        <a:t>          </a:t>
                      </a:r>
                      <a:r>
                        <a:rPr lang="en-US" sz="3600" b="0" dirty="0" smtClean="0">
                          <a:solidFill>
                            <a:schemeClr val="tx1"/>
                          </a:solidFill>
                        </a:rPr>
                        <a:t> </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Vosotros</a:t>
                      </a:r>
                      <a:r>
                        <a:rPr lang="en-US" sz="3600" b="1" dirty="0" smtClean="0">
                          <a:solidFill>
                            <a:schemeClr val="tx1"/>
                          </a:solidFill>
                        </a:rPr>
                        <a:t> </a:t>
                      </a:r>
                      <a:endParaRPr lang="en-US" sz="3600" b="1" dirty="0">
                        <a:solidFill>
                          <a:schemeClr val="bg1">
                            <a:lumMod val="75000"/>
                          </a:schemeClr>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1737543">
                <a:tc>
                  <a:txBody>
                    <a:bodyPr/>
                    <a:lstStyle/>
                    <a:p>
                      <a:r>
                        <a:rPr lang="en-US" sz="3600" b="1" dirty="0" err="1" smtClean="0">
                          <a:solidFill>
                            <a:schemeClr val="tx1"/>
                          </a:solidFill>
                        </a:rPr>
                        <a:t>Usted</a:t>
                      </a:r>
                      <a:endParaRPr lang="en-US" sz="3600" b="1" dirty="0" smtClean="0">
                        <a:solidFill>
                          <a:schemeClr val="tx1"/>
                        </a:solidFill>
                      </a:endParaRPr>
                    </a:p>
                    <a:p>
                      <a:r>
                        <a:rPr lang="en-US" sz="3600" b="1" dirty="0" err="1" smtClean="0">
                          <a:solidFill>
                            <a:schemeClr val="tx1"/>
                          </a:solidFill>
                        </a:rPr>
                        <a:t>Él</a:t>
                      </a:r>
                      <a:r>
                        <a:rPr lang="en-US" sz="3600" b="0" dirty="0" smtClean="0">
                          <a:solidFill>
                            <a:schemeClr val="tx1"/>
                          </a:solidFill>
                        </a:rPr>
                        <a:t>             </a:t>
                      </a:r>
                      <a:endParaRPr lang="en-US" sz="3600" b="1" dirty="0" smtClean="0">
                        <a:solidFill>
                          <a:schemeClr val="tx1"/>
                        </a:solidFill>
                      </a:endParaRPr>
                    </a:p>
                    <a:p>
                      <a:r>
                        <a:rPr lang="en-US" sz="3600" b="1" dirty="0" smtClean="0">
                          <a:solidFill>
                            <a:schemeClr val="tx1"/>
                          </a:solidFill>
                        </a:rPr>
                        <a:t>Ella</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Ustedes</a:t>
                      </a:r>
                      <a:endParaRPr lang="en-US" sz="3600" b="1" dirty="0" smtClean="0">
                        <a:solidFill>
                          <a:schemeClr val="tx1"/>
                        </a:solidFill>
                      </a:endParaRPr>
                    </a:p>
                    <a:p>
                      <a:r>
                        <a:rPr lang="en-US" sz="3600" b="1" dirty="0" err="1" smtClean="0">
                          <a:solidFill>
                            <a:schemeClr val="tx1"/>
                          </a:solidFill>
                        </a:rPr>
                        <a:t>Ellos</a:t>
                      </a:r>
                      <a:r>
                        <a:rPr lang="en-US" sz="3600" b="0" dirty="0" smtClean="0">
                          <a:solidFill>
                            <a:schemeClr val="tx1"/>
                          </a:solidFill>
                        </a:rPr>
                        <a:t>            </a:t>
                      </a:r>
                      <a:endParaRPr lang="en-US" sz="3600" b="1" dirty="0" smtClean="0">
                        <a:solidFill>
                          <a:schemeClr val="tx1"/>
                        </a:solidFill>
                      </a:endParaRPr>
                    </a:p>
                    <a:p>
                      <a:r>
                        <a:rPr lang="en-US" sz="3600" b="1" dirty="0" err="1" smtClean="0">
                          <a:solidFill>
                            <a:schemeClr val="tx1"/>
                          </a:solidFill>
                        </a:rPr>
                        <a:t>Ellas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8" name="Title 1"/>
          <p:cNvSpPr txBox="1">
            <a:spLocks/>
          </p:cNvSpPr>
          <p:nvPr/>
        </p:nvSpPr>
        <p:spPr>
          <a:xfrm>
            <a:off x="0" y="832700"/>
            <a:ext cx="9144000" cy="123969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HN" dirty="0" smtClean="0"/>
              <a:t>Imperfect endings </a:t>
            </a:r>
            <a:r>
              <a:rPr lang="es-HN" dirty="0"/>
              <a:t>for -</a:t>
            </a:r>
            <a:r>
              <a:rPr lang="es-HN" dirty="0" smtClean="0"/>
              <a:t>ar verbs</a:t>
            </a:r>
            <a:endParaRPr lang="en-US" dirty="0"/>
          </a:p>
        </p:txBody>
      </p:sp>
      <p:sp>
        <p:nvSpPr>
          <p:cNvPr id="3" name="TextBox 2"/>
          <p:cNvSpPr txBox="1"/>
          <p:nvPr/>
        </p:nvSpPr>
        <p:spPr>
          <a:xfrm>
            <a:off x="2421519" y="2072393"/>
            <a:ext cx="1122866" cy="584776"/>
          </a:xfrm>
          <a:prstGeom prst="rect">
            <a:avLst/>
          </a:prstGeom>
          <a:noFill/>
        </p:spPr>
        <p:txBody>
          <a:bodyPr wrap="square" rtlCol="0">
            <a:spAutoFit/>
          </a:bodyPr>
          <a:lstStyle/>
          <a:p>
            <a:r>
              <a:rPr lang="en-US" sz="3200" dirty="0" smtClean="0">
                <a:solidFill>
                  <a:srgbClr val="FF0000"/>
                </a:solidFill>
              </a:rPr>
              <a:t>-aba</a:t>
            </a:r>
            <a:endParaRPr lang="en-US" sz="3200" dirty="0">
              <a:solidFill>
                <a:srgbClr val="FF0000"/>
              </a:solidFill>
            </a:endParaRPr>
          </a:p>
        </p:txBody>
      </p:sp>
      <p:sp>
        <p:nvSpPr>
          <p:cNvPr id="9" name="TextBox 8"/>
          <p:cNvSpPr txBox="1"/>
          <p:nvPr/>
        </p:nvSpPr>
        <p:spPr>
          <a:xfrm>
            <a:off x="2421519" y="2796553"/>
            <a:ext cx="1122866" cy="584776"/>
          </a:xfrm>
          <a:prstGeom prst="rect">
            <a:avLst/>
          </a:prstGeom>
          <a:noFill/>
        </p:spPr>
        <p:txBody>
          <a:bodyPr wrap="square" rtlCol="0">
            <a:spAutoFit/>
          </a:bodyPr>
          <a:lstStyle/>
          <a:p>
            <a:r>
              <a:rPr lang="en-US" sz="3200" dirty="0">
                <a:solidFill>
                  <a:srgbClr val="FF0000"/>
                </a:solidFill>
              </a:rPr>
              <a:t>-</a:t>
            </a:r>
            <a:r>
              <a:rPr lang="en-US" sz="3200" dirty="0" err="1" smtClean="0">
                <a:solidFill>
                  <a:srgbClr val="FF0000"/>
                </a:solidFill>
              </a:rPr>
              <a:t>abas</a:t>
            </a:r>
            <a:endParaRPr lang="en-US" sz="3200" dirty="0">
              <a:solidFill>
                <a:srgbClr val="FF0000"/>
              </a:solidFill>
            </a:endParaRPr>
          </a:p>
        </p:txBody>
      </p:sp>
      <p:sp>
        <p:nvSpPr>
          <p:cNvPr id="11" name="TextBox 10"/>
          <p:cNvSpPr txBox="1"/>
          <p:nvPr/>
        </p:nvSpPr>
        <p:spPr>
          <a:xfrm>
            <a:off x="2421519" y="3795729"/>
            <a:ext cx="1122866" cy="584776"/>
          </a:xfrm>
          <a:prstGeom prst="rect">
            <a:avLst/>
          </a:prstGeom>
          <a:noFill/>
        </p:spPr>
        <p:txBody>
          <a:bodyPr wrap="square" rtlCol="0">
            <a:spAutoFit/>
          </a:bodyPr>
          <a:lstStyle/>
          <a:p>
            <a:r>
              <a:rPr lang="en-US" sz="3200" dirty="0">
                <a:solidFill>
                  <a:srgbClr val="FF0000"/>
                </a:solidFill>
              </a:rPr>
              <a:t>-aba</a:t>
            </a:r>
          </a:p>
        </p:txBody>
      </p:sp>
      <p:sp>
        <p:nvSpPr>
          <p:cNvPr id="12" name="TextBox 11"/>
          <p:cNvSpPr txBox="1"/>
          <p:nvPr/>
        </p:nvSpPr>
        <p:spPr>
          <a:xfrm>
            <a:off x="6870796" y="2072393"/>
            <a:ext cx="1983748"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ábamos</a:t>
            </a:r>
            <a:endParaRPr lang="en-US" sz="3200" dirty="0">
              <a:solidFill>
                <a:srgbClr val="FF0000"/>
              </a:solidFill>
            </a:endParaRPr>
          </a:p>
        </p:txBody>
      </p:sp>
      <p:sp>
        <p:nvSpPr>
          <p:cNvPr id="13" name="TextBox 12"/>
          <p:cNvSpPr txBox="1"/>
          <p:nvPr/>
        </p:nvSpPr>
        <p:spPr>
          <a:xfrm>
            <a:off x="6870796" y="2661794"/>
            <a:ext cx="1983748" cy="584776"/>
          </a:xfrm>
          <a:prstGeom prst="rect">
            <a:avLst/>
          </a:prstGeom>
          <a:noFill/>
        </p:spPr>
        <p:txBody>
          <a:bodyPr wrap="square" rtlCol="0">
            <a:spAutoFit/>
          </a:bodyPr>
          <a:lstStyle/>
          <a:p>
            <a:r>
              <a:rPr lang="en-US" sz="3200" dirty="0">
                <a:solidFill>
                  <a:srgbClr val="FF0000"/>
                </a:solidFill>
              </a:rPr>
              <a:t>-</a:t>
            </a:r>
            <a:r>
              <a:rPr lang="en-US" sz="3200" dirty="0" err="1" smtClean="0">
                <a:solidFill>
                  <a:srgbClr val="FF0000"/>
                </a:solidFill>
              </a:rPr>
              <a:t>abais</a:t>
            </a:r>
            <a:endParaRPr lang="en-US" sz="3200" dirty="0">
              <a:solidFill>
                <a:srgbClr val="FF0000"/>
              </a:solidFill>
            </a:endParaRPr>
          </a:p>
        </p:txBody>
      </p:sp>
      <p:sp>
        <p:nvSpPr>
          <p:cNvPr id="14" name="TextBox 13"/>
          <p:cNvSpPr txBox="1"/>
          <p:nvPr/>
        </p:nvSpPr>
        <p:spPr>
          <a:xfrm>
            <a:off x="6870796" y="3795729"/>
            <a:ext cx="1772934" cy="584776"/>
          </a:xfrm>
          <a:prstGeom prst="rect">
            <a:avLst/>
          </a:prstGeom>
          <a:noFill/>
        </p:spPr>
        <p:txBody>
          <a:bodyPr wrap="square" rtlCol="0">
            <a:spAutoFit/>
          </a:bodyPr>
          <a:lstStyle/>
          <a:p>
            <a:r>
              <a:rPr lang="en-US" sz="3200" dirty="0">
                <a:solidFill>
                  <a:srgbClr val="FF0000"/>
                </a:solidFill>
              </a:rPr>
              <a:t>-</a:t>
            </a:r>
            <a:r>
              <a:rPr lang="en-US" sz="3200" dirty="0" err="1" smtClean="0">
                <a:solidFill>
                  <a:srgbClr val="FF0000"/>
                </a:solidFill>
              </a:rPr>
              <a:t>aban</a:t>
            </a:r>
            <a:endParaRPr lang="en-US" sz="3200" dirty="0">
              <a:solidFill>
                <a:srgbClr val="FF0000"/>
              </a:solidFill>
            </a:endParaRPr>
          </a:p>
        </p:txBody>
      </p:sp>
    </p:spTree>
    <p:extLst>
      <p:ext uri="{BB962C8B-B14F-4D97-AF65-F5344CB8AC3E}">
        <p14:creationId xmlns:p14="http://schemas.microsoft.com/office/powerpoint/2010/main" val="69648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0110"/>
            <a:ext cx="9144000" cy="1239693"/>
          </a:xfrm>
        </p:spPr>
        <p:txBody>
          <a:bodyPr>
            <a:normAutofit/>
          </a:bodyPr>
          <a:lstStyle/>
          <a:p>
            <a:r>
              <a:rPr lang="es-HN" b="1" u="sng" dirty="0"/>
              <a:t>Pretérito vs Imperfecto Día 1</a:t>
            </a:r>
            <a:endParaRPr lang="en-US" b="1" u="sng" dirty="0"/>
          </a:p>
        </p:txBody>
      </p:sp>
      <p:graphicFrame>
        <p:nvGraphicFramePr>
          <p:cNvPr id="7" name="Table 6"/>
          <p:cNvGraphicFramePr>
            <a:graphicFrameLocks noGrp="1"/>
          </p:cNvGraphicFramePr>
          <p:nvPr>
            <p:extLst>
              <p:ext uri="{D42A27DB-BD31-4B8C-83A1-F6EECF244321}">
                <p14:modId xmlns:p14="http://schemas.microsoft.com/office/powerpoint/2010/main" val="1650697045"/>
              </p:ext>
            </p:extLst>
          </p:nvPr>
        </p:nvGraphicFramePr>
        <p:xfrm>
          <a:off x="342368" y="2072393"/>
          <a:ext cx="8512176" cy="3017837"/>
        </p:xfrm>
        <a:graphic>
          <a:graphicData uri="http://schemas.openxmlformats.org/drawingml/2006/table">
            <a:tbl>
              <a:tblPr firstRow="1" bandRow="1">
                <a:tableStyleId>{5C22544A-7EE6-4342-B048-85BDC9FD1C3A}</a:tableStyleId>
              </a:tblPr>
              <a:tblGrid>
                <a:gridCol w="4256088"/>
                <a:gridCol w="4256088"/>
              </a:tblGrid>
              <a:tr h="640147">
                <a:tc>
                  <a:txBody>
                    <a:bodyPr/>
                    <a:lstStyle/>
                    <a:p>
                      <a:r>
                        <a:rPr lang="en-US" sz="3600" dirty="0" err="1" smtClean="0">
                          <a:solidFill>
                            <a:schemeClr val="tx1"/>
                          </a:solidFill>
                        </a:rPr>
                        <a:t>Yo</a:t>
                      </a:r>
                      <a:r>
                        <a:rPr lang="en-US" sz="3600" dirty="0" smtClean="0">
                          <a:solidFill>
                            <a:schemeClr val="tx1"/>
                          </a:solidFill>
                        </a:rPr>
                        <a:t>           </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dirty="0" err="1" smtClean="0">
                          <a:solidFill>
                            <a:schemeClr val="tx1"/>
                          </a:solidFill>
                        </a:rPr>
                        <a:t>Nosotros</a:t>
                      </a:r>
                      <a:r>
                        <a:rPr lang="en-US" sz="3600" dirty="0" smtClean="0">
                          <a:solidFill>
                            <a:schemeClr val="tx1"/>
                          </a:solidFill>
                        </a:rPr>
                        <a:t>  </a:t>
                      </a:r>
                      <a:r>
                        <a:rPr lang="en-US" sz="3600" b="0" dirty="0" smtClean="0">
                          <a:solidFill>
                            <a:schemeClr val="tx1"/>
                          </a:solidFill>
                        </a:rPr>
                        <a:t> </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40147">
                <a:tc>
                  <a:txBody>
                    <a:bodyPr/>
                    <a:lstStyle/>
                    <a:p>
                      <a:r>
                        <a:rPr lang="en-US" sz="3600" b="1" dirty="0" err="1" smtClean="0">
                          <a:solidFill>
                            <a:schemeClr val="tx1"/>
                          </a:solidFill>
                        </a:rPr>
                        <a:t>Tú</a:t>
                      </a:r>
                      <a:r>
                        <a:rPr lang="en-US" sz="3600" b="1" dirty="0" smtClean="0">
                          <a:solidFill>
                            <a:schemeClr val="tx1"/>
                          </a:solidFill>
                        </a:rPr>
                        <a:t>          </a:t>
                      </a:r>
                      <a:r>
                        <a:rPr lang="en-US" sz="3600" b="0" dirty="0" smtClean="0">
                          <a:solidFill>
                            <a:schemeClr val="tx1"/>
                          </a:solidFill>
                        </a:rPr>
                        <a:t> </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Vosotros</a:t>
                      </a:r>
                      <a:r>
                        <a:rPr lang="en-US" sz="3600" b="1" dirty="0" smtClean="0">
                          <a:solidFill>
                            <a:schemeClr val="tx1"/>
                          </a:solidFill>
                        </a:rPr>
                        <a:t> </a:t>
                      </a:r>
                      <a:endParaRPr lang="en-US" sz="3600" b="1" dirty="0">
                        <a:solidFill>
                          <a:schemeClr val="bg1">
                            <a:lumMod val="75000"/>
                          </a:schemeClr>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1737543">
                <a:tc>
                  <a:txBody>
                    <a:bodyPr/>
                    <a:lstStyle/>
                    <a:p>
                      <a:r>
                        <a:rPr lang="en-US" sz="3600" b="1" dirty="0" err="1" smtClean="0">
                          <a:solidFill>
                            <a:schemeClr val="tx1"/>
                          </a:solidFill>
                        </a:rPr>
                        <a:t>Usted</a:t>
                      </a:r>
                      <a:endParaRPr lang="en-US" sz="3600" b="1" dirty="0" smtClean="0">
                        <a:solidFill>
                          <a:schemeClr val="tx1"/>
                        </a:solidFill>
                      </a:endParaRPr>
                    </a:p>
                    <a:p>
                      <a:r>
                        <a:rPr lang="en-US" sz="3600" b="1" dirty="0" err="1" smtClean="0">
                          <a:solidFill>
                            <a:schemeClr val="tx1"/>
                          </a:solidFill>
                        </a:rPr>
                        <a:t>Él</a:t>
                      </a:r>
                      <a:r>
                        <a:rPr lang="en-US" sz="3600" b="0" dirty="0" smtClean="0">
                          <a:solidFill>
                            <a:schemeClr val="tx1"/>
                          </a:solidFill>
                        </a:rPr>
                        <a:t>             </a:t>
                      </a:r>
                      <a:endParaRPr lang="en-US" sz="3600" b="1" dirty="0" smtClean="0">
                        <a:solidFill>
                          <a:schemeClr val="tx1"/>
                        </a:solidFill>
                      </a:endParaRPr>
                    </a:p>
                    <a:p>
                      <a:r>
                        <a:rPr lang="en-US" sz="3600" b="1" dirty="0" smtClean="0">
                          <a:solidFill>
                            <a:schemeClr val="tx1"/>
                          </a:solidFill>
                        </a:rPr>
                        <a:t>Ella</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Ustedes</a:t>
                      </a:r>
                      <a:endParaRPr lang="en-US" sz="3600" b="1" dirty="0" smtClean="0">
                        <a:solidFill>
                          <a:schemeClr val="tx1"/>
                        </a:solidFill>
                      </a:endParaRPr>
                    </a:p>
                    <a:p>
                      <a:r>
                        <a:rPr lang="en-US" sz="3600" b="1" dirty="0" err="1" smtClean="0">
                          <a:solidFill>
                            <a:schemeClr val="tx1"/>
                          </a:solidFill>
                        </a:rPr>
                        <a:t>Ellos</a:t>
                      </a:r>
                      <a:r>
                        <a:rPr lang="en-US" sz="3600" b="0" dirty="0" smtClean="0">
                          <a:solidFill>
                            <a:schemeClr val="tx1"/>
                          </a:solidFill>
                        </a:rPr>
                        <a:t>            </a:t>
                      </a:r>
                      <a:endParaRPr lang="en-US" sz="3600" b="1" dirty="0" smtClean="0">
                        <a:solidFill>
                          <a:schemeClr val="tx1"/>
                        </a:solidFill>
                      </a:endParaRPr>
                    </a:p>
                    <a:p>
                      <a:r>
                        <a:rPr lang="en-US" sz="3600" b="1" dirty="0" err="1" smtClean="0">
                          <a:solidFill>
                            <a:schemeClr val="tx1"/>
                          </a:solidFill>
                        </a:rPr>
                        <a:t>Ellas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8" name="Title 1"/>
          <p:cNvSpPr txBox="1">
            <a:spLocks/>
          </p:cNvSpPr>
          <p:nvPr/>
        </p:nvSpPr>
        <p:spPr>
          <a:xfrm>
            <a:off x="0" y="832700"/>
            <a:ext cx="9144000" cy="123969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HN" dirty="0"/>
              <a:t>Imperfect endings for -</a:t>
            </a:r>
            <a:r>
              <a:rPr lang="es-HN" dirty="0" smtClean="0"/>
              <a:t>er / -ir verbs</a:t>
            </a:r>
            <a:endParaRPr lang="en-US" dirty="0"/>
          </a:p>
        </p:txBody>
      </p:sp>
      <p:sp>
        <p:nvSpPr>
          <p:cNvPr id="3" name="TextBox 2"/>
          <p:cNvSpPr txBox="1"/>
          <p:nvPr/>
        </p:nvSpPr>
        <p:spPr>
          <a:xfrm>
            <a:off x="2421519" y="2072393"/>
            <a:ext cx="1122866"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ía</a:t>
            </a:r>
            <a:endParaRPr lang="en-US" sz="3200" dirty="0">
              <a:solidFill>
                <a:srgbClr val="FF0000"/>
              </a:solidFill>
            </a:endParaRPr>
          </a:p>
        </p:txBody>
      </p:sp>
      <p:sp>
        <p:nvSpPr>
          <p:cNvPr id="9" name="TextBox 8"/>
          <p:cNvSpPr txBox="1"/>
          <p:nvPr/>
        </p:nvSpPr>
        <p:spPr>
          <a:xfrm>
            <a:off x="2421519" y="2796553"/>
            <a:ext cx="1122866" cy="584776"/>
          </a:xfrm>
          <a:prstGeom prst="rect">
            <a:avLst/>
          </a:prstGeom>
          <a:noFill/>
        </p:spPr>
        <p:txBody>
          <a:bodyPr wrap="square" rtlCol="0">
            <a:spAutoFit/>
          </a:bodyPr>
          <a:lstStyle/>
          <a:p>
            <a:r>
              <a:rPr lang="en-US" sz="3200" dirty="0">
                <a:solidFill>
                  <a:srgbClr val="FF0000"/>
                </a:solidFill>
              </a:rPr>
              <a:t>-</a:t>
            </a:r>
            <a:r>
              <a:rPr lang="en-US" sz="3200" dirty="0" err="1" smtClean="0">
                <a:solidFill>
                  <a:srgbClr val="FF0000"/>
                </a:solidFill>
              </a:rPr>
              <a:t>ías</a:t>
            </a:r>
            <a:endParaRPr lang="en-US" sz="3200" dirty="0">
              <a:solidFill>
                <a:srgbClr val="FF0000"/>
              </a:solidFill>
            </a:endParaRPr>
          </a:p>
        </p:txBody>
      </p:sp>
      <p:sp>
        <p:nvSpPr>
          <p:cNvPr id="11" name="TextBox 10"/>
          <p:cNvSpPr txBox="1"/>
          <p:nvPr/>
        </p:nvSpPr>
        <p:spPr>
          <a:xfrm>
            <a:off x="2421519" y="3795729"/>
            <a:ext cx="1122866"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ía</a:t>
            </a:r>
            <a:endParaRPr lang="en-US" sz="3200" dirty="0">
              <a:solidFill>
                <a:srgbClr val="FF0000"/>
              </a:solidFill>
            </a:endParaRPr>
          </a:p>
        </p:txBody>
      </p:sp>
      <p:sp>
        <p:nvSpPr>
          <p:cNvPr id="12" name="TextBox 11"/>
          <p:cNvSpPr txBox="1"/>
          <p:nvPr/>
        </p:nvSpPr>
        <p:spPr>
          <a:xfrm>
            <a:off x="6870796" y="2072393"/>
            <a:ext cx="1983748" cy="584776"/>
          </a:xfrm>
          <a:prstGeom prst="rect">
            <a:avLst/>
          </a:prstGeom>
          <a:noFill/>
        </p:spPr>
        <p:txBody>
          <a:bodyPr wrap="square" rtlCol="0">
            <a:spAutoFit/>
          </a:bodyPr>
          <a:lstStyle/>
          <a:p>
            <a:r>
              <a:rPr lang="en-US" sz="3200" dirty="0">
                <a:solidFill>
                  <a:srgbClr val="FF0000"/>
                </a:solidFill>
              </a:rPr>
              <a:t>-</a:t>
            </a:r>
            <a:r>
              <a:rPr lang="en-US" sz="3200" dirty="0" err="1" smtClean="0">
                <a:solidFill>
                  <a:srgbClr val="FF0000"/>
                </a:solidFill>
              </a:rPr>
              <a:t>íamos</a:t>
            </a:r>
            <a:endParaRPr lang="en-US" sz="3200" dirty="0">
              <a:solidFill>
                <a:srgbClr val="FF0000"/>
              </a:solidFill>
            </a:endParaRPr>
          </a:p>
        </p:txBody>
      </p:sp>
      <p:sp>
        <p:nvSpPr>
          <p:cNvPr id="13" name="TextBox 12"/>
          <p:cNvSpPr txBox="1"/>
          <p:nvPr/>
        </p:nvSpPr>
        <p:spPr>
          <a:xfrm>
            <a:off x="6870796" y="2661794"/>
            <a:ext cx="1983748"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íais</a:t>
            </a:r>
            <a:endParaRPr lang="en-US" sz="3200" dirty="0">
              <a:solidFill>
                <a:srgbClr val="FF0000"/>
              </a:solidFill>
            </a:endParaRPr>
          </a:p>
        </p:txBody>
      </p:sp>
      <p:sp>
        <p:nvSpPr>
          <p:cNvPr id="14" name="TextBox 13"/>
          <p:cNvSpPr txBox="1"/>
          <p:nvPr/>
        </p:nvSpPr>
        <p:spPr>
          <a:xfrm>
            <a:off x="6870796" y="3795729"/>
            <a:ext cx="1772934" cy="584776"/>
          </a:xfrm>
          <a:prstGeom prst="rect">
            <a:avLst/>
          </a:prstGeom>
          <a:noFill/>
        </p:spPr>
        <p:txBody>
          <a:bodyPr wrap="square" rtlCol="0">
            <a:spAutoFit/>
          </a:bodyPr>
          <a:lstStyle/>
          <a:p>
            <a:r>
              <a:rPr lang="en-US" sz="3200" dirty="0">
                <a:solidFill>
                  <a:srgbClr val="FF0000"/>
                </a:solidFill>
              </a:rPr>
              <a:t>-</a:t>
            </a:r>
            <a:r>
              <a:rPr lang="en-US" sz="3200" dirty="0" err="1" smtClean="0">
                <a:solidFill>
                  <a:srgbClr val="FF0000"/>
                </a:solidFill>
              </a:rPr>
              <a:t>ía</a:t>
            </a:r>
            <a:r>
              <a:rPr lang="en-US" sz="3200" dirty="0" err="1">
                <a:solidFill>
                  <a:srgbClr val="FF0000"/>
                </a:solidFill>
              </a:rPr>
              <a:t>n</a:t>
            </a:r>
            <a:endParaRPr lang="en-US" sz="3200" dirty="0">
              <a:solidFill>
                <a:srgbClr val="FF0000"/>
              </a:solidFill>
            </a:endParaRPr>
          </a:p>
        </p:txBody>
      </p:sp>
    </p:spTree>
    <p:extLst>
      <p:ext uri="{BB962C8B-B14F-4D97-AF65-F5344CB8AC3E}">
        <p14:creationId xmlns:p14="http://schemas.microsoft.com/office/powerpoint/2010/main" val="12545584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17" y="2200839"/>
            <a:ext cx="7612063" cy="1417638"/>
          </a:xfrm>
        </p:spPr>
        <p:txBody>
          <a:bodyPr>
            <a:normAutofit fontScale="90000"/>
          </a:bodyPr>
          <a:lstStyle/>
          <a:p>
            <a:r>
              <a:rPr lang="en-US" dirty="0" smtClean="0"/>
              <a:t>Of course you also have your irregulars for both you must remember and review from your notes.</a:t>
            </a:r>
            <a:br>
              <a:rPr lang="en-US" dirty="0" smtClean="0"/>
            </a:br>
            <a:r>
              <a:rPr lang="en-US" dirty="0" smtClean="0"/>
              <a:t/>
            </a:r>
            <a:br>
              <a:rPr lang="en-US" dirty="0" smtClean="0"/>
            </a:br>
            <a:r>
              <a:rPr lang="en-US" dirty="0" smtClean="0"/>
              <a:t>Imperfect </a:t>
            </a:r>
            <a:r>
              <a:rPr lang="en-US" dirty="0" err="1" smtClean="0"/>
              <a:t>pg</a:t>
            </a:r>
            <a:r>
              <a:rPr lang="en-US" dirty="0" smtClean="0"/>
              <a:t> 203</a:t>
            </a:r>
            <a:br>
              <a:rPr lang="en-US" dirty="0" smtClean="0"/>
            </a:br>
            <a:r>
              <a:rPr lang="en-US" dirty="0" err="1" smtClean="0"/>
              <a:t>preterite</a:t>
            </a:r>
            <a:r>
              <a:rPr lang="en-US" dirty="0" smtClean="0"/>
              <a:t> </a:t>
            </a:r>
            <a:r>
              <a:rPr lang="en-US" dirty="0"/>
              <a:t> </a:t>
            </a:r>
            <a:r>
              <a:rPr lang="en-US" dirty="0" err="1" smtClean="0"/>
              <a:t>pg</a:t>
            </a:r>
            <a:r>
              <a:rPr lang="en-US" dirty="0" smtClean="0"/>
              <a:t> 70 &amp; 232</a:t>
            </a:r>
            <a:br>
              <a:rPr lang="en-US" dirty="0" smtClean="0"/>
            </a:br>
            <a:r>
              <a:rPr lang="en-US" dirty="0" smtClean="0"/>
              <a:t>  </a:t>
            </a:r>
            <a:endParaRPr lang="en-US" dirty="0"/>
          </a:p>
        </p:txBody>
      </p:sp>
    </p:spTree>
    <p:extLst>
      <p:ext uri="{BB962C8B-B14F-4D97-AF65-F5344CB8AC3E}">
        <p14:creationId xmlns:p14="http://schemas.microsoft.com/office/powerpoint/2010/main" val="37807105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79375"/>
            <a:ext cx="7612063" cy="1417638"/>
          </a:xfrm>
        </p:spPr>
        <p:txBody>
          <a:bodyPr wrap="square" numCol="1" compatLnSpc="1">
            <a:prstTxWarp prst="textNoShape">
              <a:avLst/>
            </a:prstTxWarp>
            <a:normAutofit fontScale="90000"/>
          </a:bodyPr>
          <a:lstStyle/>
          <a:p>
            <a:pPr eaLnBrk="1" hangingPunct="1">
              <a:defRPr/>
            </a:pPr>
            <a:r>
              <a:rPr lang="en-US" sz="4400">
                <a:effectLst>
                  <a:outerShdw blurRad="38100" dist="38100" dir="2700000" algn="tl">
                    <a:srgbClr val="DDDDDD"/>
                  </a:outerShdw>
                </a:effectLst>
                <a:latin typeface="Book Antiqua" charset="0"/>
                <a:ea typeface="ＭＳ Ｐゴシック" charset="0"/>
              </a:rPr>
              <a:t>PRETERITE vs. IMPERFECT</a:t>
            </a:r>
            <a:br>
              <a:rPr lang="en-US" sz="4400">
                <a:effectLst>
                  <a:outerShdw blurRad="38100" dist="38100" dir="2700000" algn="tl">
                    <a:srgbClr val="DDDDDD"/>
                  </a:outerShdw>
                </a:effectLst>
                <a:latin typeface="Book Antiqua" charset="0"/>
                <a:ea typeface="ＭＳ Ｐゴシック" charset="0"/>
              </a:rPr>
            </a:br>
            <a:r>
              <a:rPr lang="en-US" sz="4400">
                <a:effectLst>
                  <a:outerShdw blurRad="38100" dist="38100" dir="2700000" algn="tl">
                    <a:srgbClr val="DDDDDD"/>
                  </a:outerShdw>
                </a:effectLst>
                <a:latin typeface="Book Antiqua" charset="0"/>
                <a:ea typeface="ＭＳ Ｐゴシック" charset="0"/>
              </a:rPr>
              <a:t>SIMBA CHEATED</a:t>
            </a:r>
          </a:p>
        </p:txBody>
      </p:sp>
      <p:sp>
        <p:nvSpPr>
          <p:cNvPr id="4" name="Content Placeholder 3"/>
          <p:cNvSpPr>
            <a:spLocks noGrp="1"/>
          </p:cNvSpPr>
          <p:nvPr>
            <p:ph sz="half" idx="2"/>
          </p:nvPr>
        </p:nvSpPr>
        <p:spPr>
          <a:xfrm>
            <a:off x="765175" y="1844675"/>
            <a:ext cx="3657600" cy="3805238"/>
          </a:xfrm>
        </p:spPr>
        <p:txBody>
          <a:bodyPr/>
          <a:lstStyle/>
          <a:p>
            <a:pPr eaLnBrk="1" hangingPunct="1">
              <a:defRPr/>
            </a:pPr>
            <a:r>
              <a:rPr lang="en-US" b="1" dirty="0">
                <a:solidFill>
                  <a:srgbClr val="FF0000"/>
                </a:solidFill>
                <a:effectLst>
                  <a:outerShdw blurRad="38100" dist="38100" dir="2700000" algn="tl">
                    <a:srgbClr val="DDDDDD"/>
                  </a:outerShdw>
                </a:effectLst>
                <a:latin typeface="Book Antiqua" charset="0"/>
                <a:ea typeface="ＭＳ Ｐゴシック" charset="0"/>
              </a:rPr>
              <a:t>S</a:t>
            </a:r>
            <a:r>
              <a:rPr lang="en-US" dirty="0">
                <a:solidFill>
                  <a:srgbClr val="FF0000"/>
                </a:solidFill>
                <a:effectLst>
                  <a:outerShdw blurRad="38100" dist="38100" dir="2700000" algn="tl">
                    <a:srgbClr val="DDDDDD"/>
                  </a:outerShdw>
                </a:effectLst>
                <a:latin typeface="Book Antiqua" charset="0"/>
                <a:ea typeface="ＭＳ Ｐゴシック" charset="0"/>
              </a:rPr>
              <a:t> ingle Action</a:t>
            </a:r>
          </a:p>
          <a:p>
            <a:pPr eaLnBrk="1" hangingPunct="1">
              <a:defRPr/>
            </a:pPr>
            <a:r>
              <a:rPr lang="en-US" b="1" dirty="0">
                <a:solidFill>
                  <a:srgbClr val="FF0000"/>
                </a:solidFill>
                <a:effectLst>
                  <a:outerShdw blurRad="38100" dist="38100" dir="2700000" algn="tl">
                    <a:srgbClr val="DDDDDD"/>
                  </a:outerShdw>
                </a:effectLst>
                <a:latin typeface="Book Antiqua" charset="0"/>
                <a:ea typeface="ＭＳ Ｐゴシック" charset="0"/>
              </a:rPr>
              <a:t>I</a:t>
            </a:r>
            <a:r>
              <a:rPr lang="en-US" dirty="0">
                <a:solidFill>
                  <a:srgbClr val="FF0000"/>
                </a:solidFill>
                <a:effectLst>
                  <a:outerShdw blurRad="38100" dist="38100" dir="2700000" algn="tl">
                    <a:srgbClr val="DDDDDD"/>
                  </a:outerShdw>
                </a:effectLst>
                <a:latin typeface="Book Antiqua" charset="0"/>
                <a:ea typeface="ＭＳ Ｐゴシック" charset="0"/>
              </a:rPr>
              <a:t>  </a:t>
            </a:r>
            <a:r>
              <a:rPr lang="en-US" dirty="0" err="1">
                <a:solidFill>
                  <a:srgbClr val="FF0000"/>
                </a:solidFill>
                <a:effectLst>
                  <a:outerShdw blurRad="38100" dist="38100" dir="2700000" algn="tl">
                    <a:srgbClr val="DDDDDD"/>
                  </a:outerShdw>
                </a:effectLst>
                <a:latin typeface="Book Antiqua" charset="0"/>
                <a:ea typeface="ＭＳ Ｐゴシック" charset="0"/>
              </a:rPr>
              <a:t>nterruption</a:t>
            </a:r>
            <a:endParaRPr lang="en-US" dirty="0">
              <a:solidFill>
                <a:srgbClr val="FF0000"/>
              </a:solidFill>
              <a:effectLst>
                <a:outerShdw blurRad="38100" dist="38100" dir="2700000" algn="tl">
                  <a:srgbClr val="DDDDDD"/>
                </a:outerShdw>
              </a:effectLst>
              <a:latin typeface="Book Antiqua" charset="0"/>
              <a:ea typeface="ＭＳ Ｐゴシック" charset="0"/>
            </a:endParaRPr>
          </a:p>
          <a:p>
            <a:pPr eaLnBrk="1" hangingPunct="1">
              <a:defRPr/>
            </a:pPr>
            <a:r>
              <a:rPr lang="en-US" b="1" dirty="0">
                <a:solidFill>
                  <a:srgbClr val="FF0000"/>
                </a:solidFill>
                <a:effectLst>
                  <a:outerShdw blurRad="38100" dist="38100" dir="2700000" algn="tl">
                    <a:srgbClr val="DDDDDD"/>
                  </a:outerShdw>
                </a:effectLst>
                <a:latin typeface="Book Antiqua" charset="0"/>
                <a:ea typeface="ＭＳ Ｐゴシック" charset="0"/>
              </a:rPr>
              <a:t>M</a:t>
            </a:r>
            <a:r>
              <a:rPr lang="en-US" dirty="0">
                <a:solidFill>
                  <a:srgbClr val="FF0000"/>
                </a:solidFill>
                <a:effectLst>
                  <a:outerShdw blurRad="38100" dist="38100" dir="2700000" algn="tl">
                    <a:srgbClr val="DDDDDD"/>
                  </a:outerShdw>
                </a:effectLst>
                <a:latin typeface="Book Antiqua" charset="0"/>
                <a:ea typeface="ＭＳ Ｐゴシック" charset="0"/>
              </a:rPr>
              <a:t> </a:t>
            </a:r>
            <a:r>
              <a:rPr lang="en-US" dirty="0" err="1">
                <a:solidFill>
                  <a:srgbClr val="FF0000"/>
                </a:solidFill>
                <a:effectLst>
                  <a:outerShdw blurRad="38100" dist="38100" dir="2700000" algn="tl">
                    <a:srgbClr val="DDDDDD"/>
                  </a:outerShdw>
                </a:effectLst>
                <a:latin typeface="Book Antiqua" charset="0"/>
                <a:ea typeface="ＭＳ Ｐゴシック" charset="0"/>
              </a:rPr>
              <a:t>ain</a:t>
            </a:r>
            <a:r>
              <a:rPr lang="en-US" dirty="0">
                <a:solidFill>
                  <a:srgbClr val="FF0000"/>
                </a:solidFill>
                <a:effectLst>
                  <a:outerShdw blurRad="38100" dist="38100" dir="2700000" algn="tl">
                    <a:srgbClr val="DDDDDD"/>
                  </a:outerShdw>
                </a:effectLst>
                <a:latin typeface="Book Antiqua" charset="0"/>
                <a:ea typeface="ＭＳ Ｐゴシック" charset="0"/>
              </a:rPr>
              <a:t> event</a:t>
            </a:r>
          </a:p>
          <a:p>
            <a:pPr eaLnBrk="1" hangingPunct="1">
              <a:defRPr/>
            </a:pPr>
            <a:r>
              <a:rPr lang="en-US" b="1" dirty="0">
                <a:solidFill>
                  <a:srgbClr val="FF0000"/>
                </a:solidFill>
                <a:effectLst>
                  <a:outerShdw blurRad="38100" dist="38100" dir="2700000" algn="tl">
                    <a:srgbClr val="DDDDDD"/>
                  </a:outerShdw>
                </a:effectLst>
                <a:latin typeface="Book Antiqua" charset="0"/>
                <a:ea typeface="ＭＳ Ｐゴシック" charset="0"/>
              </a:rPr>
              <a:t>B</a:t>
            </a:r>
            <a:r>
              <a:rPr lang="en-US" dirty="0">
                <a:solidFill>
                  <a:srgbClr val="FF0000"/>
                </a:solidFill>
                <a:effectLst>
                  <a:outerShdw blurRad="38100" dist="38100" dir="2700000" algn="tl">
                    <a:srgbClr val="DDDDDD"/>
                  </a:outerShdw>
                </a:effectLst>
                <a:latin typeface="Book Antiqua" charset="0"/>
                <a:ea typeface="ＭＳ Ｐゴシック" charset="0"/>
              </a:rPr>
              <a:t> </a:t>
            </a:r>
            <a:r>
              <a:rPr lang="en-US" dirty="0" err="1">
                <a:solidFill>
                  <a:srgbClr val="FF0000"/>
                </a:solidFill>
                <a:effectLst>
                  <a:outerShdw blurRad="38100" dist="38100" dir="2700000" algn="tl">
                    <a:srgbClr val="DDDDDD"/>
                  </a:outerShdw>
                </a:effectLst>
                <a:latin typeface="Book Antiqua" charset="0"/>
                <a:ea typeface="ＭＳ Ｐゴシック" charset="0"/>
              </a:rPr>
              <a:t>eginning</a:t>
            </a:r>
            <a:r>
              <a:rPr lang="en-US" dirty="0">
                <a:solidFill>
                  <a:srgbClr val="FF0000"/>
                </a:solidFill>
                <a:effectLst>
                  <a:outerShdw blurRad="38100" dist="38100" dir="2700000" algn="tl">
                    <a:srgbClr val="DDDDDD"/>
                  </a:outerShdw>
                </a:effectLst>
                <a:latin typeface="Book Antiqua" charset="0"/>
                <a:ea typeface="ＭＳ Ｐゴシック" charset="0"/>
              </a:rPr>
              <a:t> action</a:t>
            </a:r>
          </a:p>
          <a:p>
            <a:pPr eaLnBrk="1" hangingPunct="1">
              <a:defRPr/>
            </a:pPr>
            <a:r>
              <a:rPr lang="en-US" b="1" dirty="0">
                <a:solidFill>
                  <a:srgbClr val="FF0000"/>
                </a:solidFill>
                <a:effectLst>
                  <a:outerShdw blurRad="38100" dist="38100" dir="2700000" algn="tl">
                    <a:srgbClr val="DDDDDD"/>
                  </a:outerShdw>
                </a:effectLst>
                <a:latin typeface="Book Antiqua" charset="0"/>
                <a:ea typeface="ＭＳ Ｐゴシック" charset="0"/>
              </a:rPr>
              <a:t>A</a:t>
            </a:r>
            <a:r>
              <a:rPr lang="en-US" dirty="0">
                <a:solidFill>
                  <a:srgbClr val="FF0000"/>
                </a:solidFill>
                <a:effectLst>
                  <a:outerShdw blurRad="38100" dist="38100" dir="2700000" algn="tl">
                    <a:srgbClr val="DDDDDD"/>
                  </a:outerShdw>
                </a:effectLst>
                <a:latin typeface="Book Antiqua" charset="0"/>
                <a:ea typeface="ＭＳ Ｐゴシック" charset="0"/>
              </a:rPr>
              <a:t> </a:t>
            </a:r>
            <a:r>
              <a:rPr lang="en-US" dirty="0" err="1">
                <a:solidFill>
                  <a:srgbClr val="FF0000"/>
                </a:solidFill>
                <a:effectLst>
                  <a:outerShdw blurRad="38100" dist="38100" dir="2700000" algn="tl">
                    <a:srgbClr val="DDDDDD"/>
                  </a:outerShdw>
                </a:effectLst>
                <a:latin typeface="Book Antiqua" charset="0"/>
                <a:ea typeface="ＭＳ Ｐゴシック" charset="0"/>
              </a:rPr>
              <a:t>rrivals</a:t>
            </a:r>
            <a:r>
              <a:rPr lang="en-US" dirty="0">
                <a:solidFill>
                  <a:srgbClr val="FF0000"/>
                </a:solidFill>
                <a:effectLst>
                  <a:outerShdw blurRad="38100" dist="38100" dir="2700000" algn="tl">
                    <a:srgbClr val="DDDDDD"/>
                  </a:outerShdw>
                </a:effectLst>
                <a:latin typeface="Book Antiqua" charset="0"/>
                <a:ea typeface="ＭＳ Ｐゴシック" charset="0"/>
              </a:rPr>
              <a:t>/Departures</a:t>
            </a:r>
          </a:p>
        </p:txBody>
      </p:sp>
      <p:sp>
        <p:nvSpPr>
          <p:cNvPr id="6" name="Content Placeholder 5"/>
          <p:cNvSpPr>
            <a:spLocks noGrp="1"/>
          </p:cNvSpPr>
          <p:nvPr>
            <p:ph sz="quarter" idx="4"/>
          </p:nvPr>
        </p:nvSpPr>
        <p:spPr>
          <a:xfrm>
            <a:off x="4581525" y="1844675"/>
            <a:ext cx="4125913" cy="3805238"/>
          </a:xfrm>
        </p:spPr>
        <p:txBody>
          <a:bodyPr>
            <a:normAutofit lnSpcReduction="10000"/>
          </a:bodyPr>
          <a:lstStyle/>
          <a:p>
            <a:pPr eaLnBrk="1" hangingPunct="1">
              <a:defRPr/>
            </a:pPr>
            <a:r>
              <a:rPr lang="en-US" b="1" dirty="0">
                <a:solidFill>
                  <a:srgbClr val="008000"/>
                </a:solidFill>
                <a:effectLst>
                  <a:outerShdw blurRad="38100" dist="38100" dir="2700000" algn="tl">
                    <a:srgbClr val="DDDDDD"/>
                  </a:outerShdw>
                </a:effectLst>
                <a:latin typeface="Book Antiqua" charset="0"/>
                <a:ea typeface="ＭＳ Ｐゴシック" charset="0"/>
              </a:rPr>
              <a:t>C </a:t>
            </a:r>
            <a:r>
              <a:rPr lang="en-US" b="1" dirty="0" err="1">
                <a:solidFill>
                  <a:srgbClr val="008000"/>
                </a:solidFill>
                <a:effectLst>
                  <a:outerShdw blurRad="38100" dist="38100" dir="2700000" algn="tl">
                    <a:srgbClr val="DDDDDD"/>
                  </a:outerShdw>
                </a:effectLst>
                <a:latin typeface="Book Antiqua" charset="0"/>
                <a:ea typeface="ＭＳ Ｐゴシック" charset="0"/>
              </a:rPr>
              <a:t>haracteristics</a:t>
            </a:r>
            <a:r>
              <a:rPr lang="en-US" b="1" dirty="0">
                <a:solidFill>
                  <a:srgbClr val="008000"/>
                </a:solidFill>
                <a:effectLst>
                  <a:outerShdw blurRad="38100" dist="38100" dir="2700000" algn="tl">
                    <a:srgbClr val="DDDDDD"/>
                  </a:outerShdw>
                </a:effectLst>
                <a:latin typeface="Book Antiqua" charset="0"/>
                <a:ea typeface="ＭＳ Ｐゴシック" charset="0"/>
              </a:rPr>
              <a:t>/Descriptions</a:t>
            </a:r>
          </a:p>
          <a:p>
            <a:pPr eaLnBrk="1" hangingPunct="1">
              <a:defRPr/>
            </a:pPr>
            <a:r>
              <a:rPr lang="en-US" b="1" dirty="0">
                <a:solidFill>
                  <a:srgbClr val="008000"/>
                </a:solidFill>
                <a:effectLst>
                  <a:outerShdw blurRad="38100" dist="38100" dir="2700000" algn="tl">
                    <a:srgbClr val="DDDDDD"/>
                  </a:outerShdw>
                </a:effectLst>
                <a:latin typeface="Book Antiqua" charset="0"/>
                <a:ea typeface="ＭＳ Ｐゴシック" charset="0"/>
              </a:rPr>
              <a:t>H </a:t>
            </a:r>
            <a:r>
              <a:rPr lang="en-US" b="1" dirty="0" err="1" smtClean="0">
                <a:solidFill>
                  <a:srgbClr val="008000"/>
                </a:solidFill>
                <a:effectLst>
                  <a:outerShdw blurRad="38100" dist="38100" dir="2700000" algn="tl">
                    <a:srgbClr val="DDDDDD"/>
                  </a:outerShdw>
                </a:effectLst>
                <a:latin typeface="Book Antiqua" charset="0"/>
                <a:ea typeface="ＭＳ Ｐゴシック" charset="0"/>
              </a:rPr>
              <a:t>ealth</a:t>
            </a:r>
            <a:r>
              <a:rPr lang="en-US" b="1" dirty="0" smtClean="0">
                <a:solidFill>
                  <a:srgbClr val="008000"/>
                </a:solidFill>
                <a:effectLst>
                  <a:outerShdw blurRad="38100" dist="38100" dir="2700000" algn="tl">
                    <a:srgbClr val="DDDDDD"/>
                  </a:outerShdw>
                </a:effectLst>
                <a:latin typeface="Book Antiqua" charset="0"/>
                <a:ea typeface="ＭＳ Ｐゴシック" charset="0"/>
              </a:rPr>
              <a:t> / habitual</a:t>
            </a:r>
            <a:endParaRPr lang="en-US" b="1" dirty="0">
              <a:solidFill>
                <a:srgbClr val="008000"/>
              </a:solidFill>
              <a:effectLst>
                <a:outerShdw blurRad="38100" dist="38100" dir="2700000" algn="tl">
                  <a:srgbClr val="DDDDDD"/>
                </a:outerShdw>
              </a:effectLst>
              <a:latin typeface="Book Antiqua" charset="0"/>
              <a:ea typeface="ＭＳ Ｐゴシック" charset="0"/>
            </a:endParaRPr>
          </a:p>
          <a:p>
            <a:pPr eaLnBrk="1" hangingPunct="1">
              <a:defRPr/>
            </a:pPr>
            <a:r>
              <a:rPr lang="en-US" b="1" dirty="0">
                <a:solidFill>
                  <a:srgbClr val="008000"/>
                </a:solidFill>
                <a:effectLst>
                  <a:outerShdw blurRad="38100" dist="38100" dir="2700000" algn="tl">
                    <a:srgbClr val="DDDDDD"/>
                  </a:outerShdw>
                </a:effectLst>
                <a:latin typeface="Book Antiqua" charset="0"/>
                <a:ea typeface="ＭＳ Ｐゴシック" charset="0"/>
              </a:rPr>
              <a:t>E motion</a:t>
            </a:r>
          </a:p>
          <a:p>
            <a:pPr eaLnBrk="1" hangingPunct="1">
              <a:defRPr/>
            </a:pPr>
            <a:r>
              <a:rPr lang="en-US" b="1" dirty="0">
                <a:solidFill>
                  <a:srgbClr val="008000"/>
                </a:solidFill>
                <a:effectLst>
                  <a:outerShdw blurRad="38100" dist="38100" dir="2700000" algn="tl">
                    <a:srgbClr val="DDDDDD"/>
                  </a:outerShdw>
                </a:effectLst>
                <a:latin typeface="Book Antiqua" charset="0"/>
                <a:ea typeface="ＭＳ Ｐゴシック" charset="0"/>
              </a:rPr>
              <a:t>A </a:t>
            </a:r>
            <a:r>
              <a:rPr lang="en-US" b="1" dirty="0" err="1">
                <a:solidFill>
                  <a:srgbClr val="008000"/>
                </a:solidFill>
                <a:effectLst>
                  <a:outerShdw blurRad="38100" dist="38100" dir="2700000" algn="tl">
                    <a:srgbClr val="DDDDDD"/>
                  </a:outerShdw>
                </a:effectLst>
                <a:latin typeface="Book Antiqua" charset="0"/>
                <a:ea typeface="ＭＳ Ｐゴシック" charset="0"/>
              </a:rPr>
              <a:t>ge</a:t>
            </a:r>
            <a:endParaRPr lang="en-US" b="1" dirty="0">
              <a:solidFill>
                <a:srgbClr val="008000"/>
              </a:solidFill>
              <a:effectLst>
                <a:outerShdw blurRad="38100" dist="38100" dir="2700000" algn="tl">
                  <a:srgbClr val="DDDDDD"/>
                </a:outerShdw>
              </a:effectLst>
              <a:latin typeface="Book Antiqua" charset="0"/>
              <a:ea typeface="ＭＳ Ｐゴシック" charset="0"/>
            </a:endParaRPr>
          </a:p>
          <a:p>
            <a:pPr eaLnBrk="1" hangingPunct="1">
              <a:defRPr/>
            </a:pPr>
            <a:r>
              <a:rPr lang="en-US" b="1" dirty="0">
                <a:solidFill>
                  <a:srgbClr val="008000"/>
                </a:solidFill>
                <a:effectLst>
                  <a:outerShdw blurRad="38100" dist="38100" dir="2700000" algn="tl">
                    <a:srgbClr val="DDDDDD"/>
                  </a:outerShdw>
                </a:effectLst>
                <a:latin typeface="Book Antiqua" charset="0"/>
                <a:ea typeface="ＭＳ Ｐゴシック" charset="0"/>
              </a:rPr>
              <a:t>T </a:t>
            </a:r>
            <a:r>
              <a:rPr lang="en-US" b="1" dirty="0" err="1">
                <a:solidFill>
                  <a:srgbClr val="008000"/>
                </a:solidFill>
                <a:effectLst>
                  <a:outerShdw blurRad="38100" dist="38100" dir="2700000" algn="tl">
                    <a:srgbClr val="DDDDDD"/>
                  </a:outerShdw>
                </a:effectLst>
                <a:latin typeface="Book Antiqua" charset="0"/>
                <a:ea typeface="ＭＳ Ｐゴシック" charset="0"/>
              </a:rPr>
              <a:t>ime</a:t>
            </a:r>
            <a:endParaRPr lang="en-US" b="1" dirty="0">
              <a:solidFill>
                <a:srgbClr val="008000"/>
              </a:solidFill>
              <a:effectLst>
                <a:outerShdw blurRad="38100" dist="38100" dir="2700000" algn="tl">
                  <a:srgbClr val="DDDDDD"/>
                </a:outerShdw>
              </a:effectLst>
              <a:latin typeface="Book Antiqua" charset="0"/>
              <a:ea typeface="ＭＳ Ｐゴシック" charset="0"/>
            </a:endParaRPr>
          </a:p>
          <a:p>
            <a:pPr eaLnBrk="1" hangingPunct="1">
              <a:defRPr/>
            </a:pPr>
            <a:r>
              <a:rPr lang="en-US" b="1" dirty="0">
                <a:solidFill>
                  <a:srgbClr val="008000"/>
                </a:solidFill>
                <a:effectLst>
                  <a:outerShdw blurRad="38100" dist="38100" dir="2700000" algn="tl">
                    <a:srgbClr val="DDDDDD"/>
                  </a:outerShdw>
                </a:effectLst>
                <a:latin typeface="Book Antiqua" charset="0"/>
                <a:ea typeface="ＭＳ Ｐゴシック" charset="0"/>
              </a:rPr>
              <a:t>E </a:t>
            </a:r>
            <a:r>
              <a:rPr lang="en-US" b="1" dirty="0" err="1">
                <a:solidFill>
                  <a:srgbClr val="008000"/>
                </a:solidFill>
                <a:effectLst>
                  <a:outerShdw blurRad="38100" dist="38100" dir="2700000" algn="tl">
                    <a:srgbClr val="DDDDDD"/>
                  </a:outerShdw>
                </a:effectLst>
                <a:latin typeface="Book Antiqua" charset="0"/>
                <a:ea typeface="ＭＳ Ｐゴシック" charset="0"/>
              </a:rPr>
              <a:t>ndless</a:t>
            </a:r>
            <a:r>
              <a:rPr lang="en-US" b="1" dirty="0">
                <a:solidFill>
                  <a:srgbClr val="008000"/>
                </a:solidFill>
                <a:effectLst>
                  <a:outerShdw blurRad="38100" dist="38100" dir="2700000" algn="tl">
                    <a:srgbClr val="DDDDDD"/>
                  </a:outerShdw>
                </a:effectLst>
                <a:latin typeface="Book Antiqua" charset="0"/>
                <a:ea typeface="ＭＳ Ｐゴシック" charset="0"/>
              </a:rPr>
              <a:t> </a:t>
            </a:r>
            <a:r>
              <a:rPr lang="en-US" b="1" dirty="0" smtClean="0">
                <a:solidFill>
                  <a:srgbClr val="008000"/>
                </a:solidFill>
                <a:effectLst>
                  <a:outerShdw blurRad="38100" dist="38100" dir="2700000" algn="tl">
                    <a:srgbClr val="DDDDDD"/>
                  </a:outerShdw>
                </a:effectLst>
                <a:latin typeface="Book Antiqua" charset="0"/>
                <a:ea typeface="ＭＳ Ｐゴシック" charset="0"/>
              </a:rPr>
              <a:t>activities (was …</a:t>
            </a:r>
            <a:r>
              <a:rPr lang="en-US" b="1" dirty="0" err="1" smtClean="0">
                <a:solidFill>
                  <a:srgbClr val="008000"/>
                </a:solidFill>
                <a:effectLst>
                  <a:outerShdw blurRad="38100" dist="38100" dir="2700000" algn="tl">
                    <a:srgbClr val="DDDDDD"/>
                  </a:outerShdw>
                </a:effectLst>
                <a:latin typeface="Book Antiqua" charset="0"/>
                <a:ea typeface="ＭＳ Ｐゴシック" charset="0"/>
              </a:rPr>
              <a:t>ing</a:t>
            </a:r>
            <a:r>
              <a:rPr lang="en-US" b="1" dirty="0" smtClean="0">
                <a:solidFill>
                  <a:srgbClr val="008000"/>
                </a:solidFill>
                <a:effectLst>
                  <a:outerShdw blurRad="38100" dist="38100" dir="2700000" algn="tl">
                    <a:srgbClr val="DDDDDD"/>
                  </a:outerShdw>
                </a:effectLst>
                <a:latin typeface="Book Antiqua" charset="0"/>
                <a:ea typeface="ＭＳ Ｐゴシック" charset="0"/>
              </a:rPr>
              <a:t>)</a:t>
            </a:r>
            <a:endParaRPr lang="en-US" b="1" dirty="0">
              <a:solidFill>
                <a:srgbClr val="008000"/>
              </a:solidFill>
              <a:effectLst>
                <a:outerShdw blurRad="38100" dist="38100" dir="2700000" algn="tl">
                  <a:srgbClr val="DDDDDD"/>
                </a:outerShdw>
              </a:effectLst>
              <a:latin typeface="Book Antiqua" charset="0"/>
              <a:ea typeface="ＭＳ Ｐゴシック" charset="0"/>
            </a:endParaRPr>
          </a:p>
          <a:p>
            <a:pPr eaLnBrk="1" hangingPunct="1">
              <a:defRPr/>
            </a:pPr>
            <a:r>
              <a:rPr lang="en-US" b="1" dirty="0">
                <a:solidFill>
                  <a:srgbClr val="008000"/>
                </a:solidFill>
                <a:effectLst>
                  <a:outerShdw blurRad="38100" dist="38100" dir="2700000" algn="tl">
                    <a:srgbClr val="DDDDDD"/>
                  </a:outerShdw>
                </a:effectLst>
                <a:latin typeface="Book Antiqua" charset="0"/>
                <a:ea typeface="ＭＳ Ｐゴシック" charset="0"/>
              </a:rPr>
              <a:t>D ate</a:t>
            </a:r>
          </a:p>
        </p:txBody>
      </p:sp>
      <p:pic>
        <p:nvPicPr>
          <p:cNvPr id="17412" name="Picture 8" descr="ad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738" y="4895850"/>
            <a:ext cx="1785937"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50248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59739</TotalTime>
  <Words>943</Words>
  <Application>Microsoft Macintosh PowerPoint</Application>
  <PresentationFormat>On-screen Show (4:3)</PresentationFormat>
  <Paragraphs>149</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Pretérito vs Imperfecto</vt:lpstr>
      <vt:lpstr>Pretérito vs Imperfecto Día 1</vt:lpstr>
      <vt:lpstr>Pretérito vs Imperfecto Día 1</vt:lpstr>
      <vt:lpstr>Pretérito vs Imperfecto Día 1</vt:lpstr>
      <vt:lpstr>Pretérito vs Imperfecto Día 1</vt:lpstr>
      <vt:lpstr>Pretérito vs Imperfecto Día 1</vt:lpstr>
      <vt:lpstr>Pretérito vs Imperfecto Día 1</vt:lpstr>
      <vt:lpstr>Of course you also have your irregulars for both you must remember and review from your notes.  Imperfect pg 203 preterite  pg 70 &amp; 232   </vt:lpstr>
      <vt:lpstr>PRETERITE vs. IMPERFECT SIMBA CHEATED</vt:lpstr>
      <vt:lpstr>Preterite VS Imperfect</vt:lpstr>
      <vt:lpstr>Ways to think about preterite vs. imperfect</vt:lpstr>
      <vt:lpstr>Ways to think about preterite vs. imperfect</vt:lpstr>
      <vt:lpstr>Ways to think about preterite vs. imperfect</vt:lpstr>
      <vt:lpstr>Ways to think about preterite vs. imperfect</vt:lpstr>
      <vt:lpstr>PowerPoint Presentation</vt:lpstr>
    </vt:vector>
  </TitlesOfParts>
  <Company>Shelby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Trevor Gore</dc:creator>
  <cp:lastModifiedBy>`yq</cp:lastModifiedBy>
  <cp:revision>298</cp:revision>
  <dcterms:created xsi:type="dcterms:W3CDTF">2011-09-23T10:11:03Z</dcterms:created>
  <dcterms:modified xsi:type="dcterms:W3CDTF">2017-04-13T15:19:18Z</dcterms:modified>
</cp:coreProperties>
</file>