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59" r:id="rId3"/>
    <p:sldId id="360" r:id="rId4"/>
    <p:sldId id="361" r:id="rId5"/>
    <p:sldId id="362" r:id="rId6"/>
    <p:sldId id="389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5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3F0F4-A751-DB4B-83A5-A586D064A816}">
          <p14:sldIdLst>
            <p14:sldId id="256"/>
            <p14:sldId id="359"/>
            <p14:sldId id="360"/>
            <p14:sldId id="361"/>
            <p14:sldId id="362"/>
            <p14:sldId id="389"/>
            <p14:sldId id="363"/>
            <p14:sldId id="364"/>
            <p14:sldId id="365"/>
            <p14:sldId id="366"/>
            <p14:sldId id="367"/>
            <p14:sldId id="368"/>
            <p14:sldId id="369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68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A32F-A6DB-2E4F-9407-29DA71EDEBA7}" type="datetimeFigureOut">
              <a:rPr lang="en-US" smtClean="0"/>
              <a:t>30/11/15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ACFFC-60B8-7C4B-A59B-0D63EC9C6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5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E0DF7F-6DB3-AD4F-B4AF-53956B78E75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E0DF7F-6DB3-AD4F-B4AF-53956B78E75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E0DF7F-6DB3-AD4F-B4AF-53956B78E75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9041-67B6-8E40-B79D-1FA116FC9641}" type="datetimeFigureOut">
              <a:rPr lang="en-US" smtClean="0"/>
              <a:pPr/>
              <a:t>30/11/15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Presente Progresivo Día </a:t>
            </a:r>
            <a:r>
              <a:rPr lang="es-HN" b="1" u="sng" dirty="0"/>
              <a:t>1</a:t>
            </a:r>
            <a:endParaRPr lang="en-US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600639"/>
            <a:ext cx="8941331" cy="62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HN" sz="3200" dirty="0"/>
              <a:t>Estudiantes van a </a:t>
            </a:r>
            <a:r>
              <a:rPr lang="es-ES_tradnl" sz="3200" dirty="0" smtClean="0"/>
              <a:t>hacer un repaso del presente progresivo</a:t>
            </a:r>
            <a:r>
              <a:rPr lang="es-HN" sz="3200" dirty="0" smtClean="0"/>
              <a:t>.</a:t>
            </a:r>
            <a:r>
              <a:rPr lang="en-US" sz="3200" dirty="0" smtClean="0"/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2000" i="1" dirty="0"/>
              <a:t>1.1 In the target language, engage in conversations, provide and obtain information, express feelings and emotions, and exchange opinions</a:t>
            </a:r>
            <a:r>
              <a:rPr lang="en-US" sz="2000" i="1" dirty="0" smtClean="0"/>
              <a:t>.</a:t>
            </a:r>
            <a:endParaRPr lang="en-US" sz="2000" dirty="0"/>
          </a:p>
          <a:p>
            <a:pPr lvl="0">
              <a:defRPr/>
            </a:pPr>
            <a:r>
              <a:rPr lang="en-US" sz="3000" b="1" dirty="0" err="1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Calentamiento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30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(5 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min)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¿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estás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¿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Dónde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están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ustedes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Give me (</a:t>
            </a:r>
            <a:r>
              <a:rPr lang="en-US" sz="33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n Spanish) a command a husband might give his wife that would get him slapped.</a:t>
            </a:r>
            <a:endParaRPr lang="en-US" sz="33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Give me (In Spanish) a command that a wife might give a husband.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92886"/>
              </p:ext>
            </p:extLst>
          </p:nvPr>
        </p:nvGraphicFramePr>
        <p:xfrm>
          <a:off x="342368" y="1523241"/>
          <a:ext cx="8512176" cy="411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088"/>
                <a:gridCol w="4256088"/>
              </a:tblGrid>
              <a:tr h="640147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Yo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Nosotros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Tú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Vosotros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7543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Usted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Él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Ella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Ustedes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Ellos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Ellas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464126"/>
            <a:ext cx="9144000" cy="123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Leer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6524" y="1703819"/>
            <a:ext cx="2505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Estoy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leyendo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6524" y="3007562"/>
            <a:ext cx="2505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leyendo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524" y="4191735"/>
            <a:ext cx="2505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leyendo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0796" y="1523241"/>
            <a:ext cx="1983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Estamos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leyendo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0796" y="4019110"/>
            <a:ext cx="1983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leyendo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603967"/>
            <a:ext cx="9144000" cy="123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If the stem of an –er or –ir verb ends in a vowel, use the ending -yendo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2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516494"/>
              </p:ext>
            </p:extLst>
          </p:nvPr>
        </p:nvGraphicFramePr>
        <p:xfrm>
          <a:off x="342368" y="1523241"/>
          <a:ext cx="8512176" cy="411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088"/>
                <a:gridCol w="4256088"/>
              </a:tblGrid>
              <a:tr h="640147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Yo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Nosotros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Tú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Vosotros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7543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Usted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Él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Ella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Ustedes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Ellos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Ellas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464126"/>
            <a:ext cx="9144000" cy="123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Dormir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6524" y="1583692"/>
            <a:ext cx="25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Estoy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durmiendo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6524" y="2818791"/>
            <a:ext cx="25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durmiendo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524" y="4191735"/>
            <a:ext cx="25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durmiendo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0889" y="1523241"/>
            <a:ext cx="226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Estamos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durmiendo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0889" y="4019110"/>
            <a:ext cx="226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durmiendo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603967"/>
            <a:ext cx="9144000" cy="123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Stem changing for –er and –ir verbs occurs only for e</a:t>
            </a:r>
            <a:r>
              <a:rPr lang="es-HN" dirty="0" smtClean="0">
                <a:sym typeface="Wingdings"/>
              </a:rPr>
              <a:t>i   and ou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2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90186"/>
            <a:ext cx="9144000" cy="123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422" y="2029879"/>
            <a:ext cx="841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participle of “</a:t>
            </a:r>
            <a:r>
              <a:rPr lang="en-US" sz="3600" dirty="0" err="1" smtClean="0"/>
              <a:t>ir</a:t>
            </a:r>
            <a:r>
              <a:rPr lang="en-US" sz="3600" dirty="0" smtClean="0"/>
              <a:t>” is   </a:t>
            </a:r>
            <a:r>
              <a:rPr lang="en-US" sz="3600" dirty="0" err="1" smtClean="0"/>
              <a:t>yendo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054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90186"/>
            <a:ext cx="9144000" cy="123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Object pronouns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422" y="2029879"/>
            <a:ext cx="841024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Direct and Indirect object pronouns can be placed either before the “</a:t>
            </a:r>
            <a:r>
              <a:rPr lang="en-US" sz="3600" dirty="0" err="1" smtClean="0"/>
              <a:t>estar</a:t>
            </a:r>
            <a:r>
              <a:rPr lang="en-US" sz="3600" dirty="0" smtClean="0"/>
              <a:t>” conjugation, OR attached to the participle.</a:t>
            </a:r>
          </a:p>
          <a:p>
            <a:endParaRPr lang="en-US" sz="3600" dirty="0"/>
          </a:p>
          <a:p>
            <a:r>
              <a:rPr lang="en-US" sz="3600" dirty="0" err="1" smtClean="0"/>
              <a:t>Ejemplos</a:t>
            </a:r>
            <a:r>
              <a:rPr lang="en-US" sz="3600" dirty="0" smtClean="0"/>
              <a:t>:</a:t>
            </a:r>
          </a:p>
          <a:p>
            <a:r>
              <a:rPr lang="en-US" sz="3600" dirty="0"/>
              <a:t>	</a:t>
            </a:r>
            <a:r>
              <a:rPr lang="en-US" sz="3600" b="1" dirty="0" smtClean="0"/>
              <a:t>Me</a:t>
            </a:r>
            <a:r>
              <a:rPr lang="en-US" sz="3600" dirty="0" smtClean="0"/>
              <a:t> </a:t>
            </a:r>
            <a:r>
              <a:rPr lang="en-US" sz="3600" dirty="0" err="1" smtClean="0"/>
              <a:t>estoy</a:t>
            </a:r>
            <a:r>
              <a:rPr lang="en-US" sz="3600" dirty="0" smtClean="0"/>
              <a:t> </a:t>
            </a:r>
            <a:r>
              <a:rPr lang="en-US" sz="3600" dirty="0" err="1" smtClean="0"/>
              <a:t>arreglando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	O</a:t>
            </a:r>
          </a:p>
          <a:p>
            <a:r>
              <a:rPr lang="en-US" sz="3600" dirty="0"/>
              <a:t>	</a:t>
            </a:r>
            <a:r>
              <a:rPr lang="en-US" sz="3600" dirty="0" err="1" smtClean="0"/>
              <a:t>Estoy</a:t>
            </a:r>
            <a:r>
              <a:rPr lang="en-US" sz="3600" dirty="0" smtClean="0"/>
              <a:t> </a:t>
            </a:r>
            <a:r>
              <a:rPr lang="en-US" sz="3600" dirty="0" err="1" smtClean="0"/>
              <a:t>arreglándo</a:t>
            </a:r>
            <a:r>
              <a:rPr lang="en-US" sz="3600" b="1" dirty="0" err="1" smtClean="0"/>
              <a:t>me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076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/>
              <a:t>Presente Progresivo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8874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200" b="1" dirty="0" smtClean="0"/>
              <a:t>Contesten con tus pizarrones blancas.</a:t>
            </a:r>
            <a:endParaRPr lang="es-ES_tradnl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5600" y="1373188"/>
            <a:ext cx="8916699" cy="5484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200" dirty="0" smtClean="0"/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/>
              <a:t>¡</a:t>
            </a:r>
            <a:r>
              <a:rPr lang="en-US" sz="3200" dirty="0" err="1" smtClean="0"/>
              <a:t>Ya</a:t>
            </a:r>
            <a:r>
              <a:rPr lang="en-US" sz="3200" dirty="0" smtClean="0"/>
              <a:t> </a:t>
            </a:r>
            <a:r>
              <a:rPr lang="en-US" sz="3200" dirty="0" err="1" smtClean="0"/>
              <a:t>mamá</a:t>
            </a:r>
            <a:r>
              <a:rPr lang="en-US" sz="3200" dirty="0" smtClean="0"/>
              <a:t>! </a:t>
            </a:r>
            <a:r>
              <a:rPr lang="en-US" sz="3200" dirty="0" err="1" smtClean="0"/>
              <a:t>Yo</a:t>
            </a:r>
            <a:r>
              <a:rPr lang="en-US" sz="3200" dirty="0" smtClean="0"/>
              <a:t> ____________________ (</a:t>
            </a:r>
            <a:r>
              <a:rPr lang="en-US" sz="3200" dirty="0" err="1" smtClean="0"/>
              <a:t>levantarse</a:t>
            </a:r>
            <a:r>
              <a:rPr lang="en-US" sz="3200" dirty="0" smtClean="0"/>
              <a:t>).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err="1" smtClean="0"/>
              <a:t>Mis</a:t>
            </a:r>
            <a:r>
              <a:rPr lang="en-US" sz="3200" dirty="0" smtClean="0"/>
              <a:t> </a:t>
            </a:r>
            <a:r>
              <a:rPr lang="en-US" sz="3200" dirty="0" err="1" smtClean="0"/>
              <a:t>lombrices</a:t>
            </a:r>
            <a:r>
              <a:rPr lang="en-US" sz="3200" dirty="0" smtClean="0"/>
              <a:t> no </a:t>
            </a:r>
            <a:r>
              <a:rPr lang="en-US" sz="3200" dirty="0" err="1" smtClean="0"/>
              <a:t>pueden</a:t>
            </a:r>
            <a:r>
              <a:rPr lang="en-US" sz="3200" dirty="0" smtClean="0"/>
              <a:t> </a:t>
            </a:r>
            <a:r>
              <a:rPr lang="en-US" sz="3200" dirty="0" err="1" smtClean="0"/>
              <a:t>hablarte</a:t>
            </a:r>
            <a:r>
              <a:rPr lang="en-US" sz="3200" dirty="0" smtClean="0"/>
              <a:t> </a:t>
            </a:r>
            <a:r>
              <a:rPr lang="en-US" sz="3200" dirty="0" err="1" smtClean="0"/>
              <a:t>ahorita</a:t>
            </a:r>
            <a:r>
              <a:rPr lang="en-US" sz="3200" dirty="0" smtClean="0"/>
              <a:t>.  </a:t>
            </a:r>
            <a:r>
              <a:rPr lang="en-US" sz="3200" dirty="0" err="1" smtClean="0"/>
              <a:t>Ellas</a:t>
            </a:r>
            <a:r>
              <a:rPr lang="en-US" sz="3200" dirty="0" smtClean="0"/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_______________________ </a:t>
            </a:r>
            <a:r>
              <a:rPr lang="en-US" sz="3200" dirty="0" smtClean="0"/>
              <a:t>(</a:t>
            </a:r>
            <a:r>
              <a:rPr lang="en-US" sz="3200" dirty="0" err="1" smtClean="0"/>
              <a:t>ponerse</a:t>
            </a:r>
            <a:r>
              <a:rPr lang="en-US" sz="3200" dirty="0" smtClean="0"/>
              <a:t>) la </a:t>
            </a:r>
            <a:r>
              <a:rPr lang="en-US" sz="3200" dirty="0" err="1" smtClean="0"/>
              <a:t>ropa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smtClean="0"/>
              <a:t>La Medusa va a llegar tarde a la escuela.  Ella 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br>
              <a:rPr lang="es-ES_tradnl" sz="3200" dirty="0" smtClean="0">
                <a:latin typeface="+mn-lt"/>
                <a:ea typeface="+mn-ea"/>
                <a:cs typeface="+mn-cs"/>
              </a:rPr>
            </a:br>
            <a:r>
              <a:rPr lang="es-ES_tradnl" sz="3200" dirty="0" smtClean="0">
                <a:latin typeface="+mn-lt"/>
                <a:ea typeface="+mn-ea"/>
                <a:cs typeface="+mn-cs"/>
              </a:rPr>
              <a:t/>
            </a:r>
            <a:br>
              <a:rPr lang="es-ES_tradnl" sz="3200" dirty="0" smtClean="0">
                <a:latin typeface="+mn-lt"/>
                <a:ea typeface="+mn-ea"/>
                <a:cs typeface="+mn-cs"/>
              </a:rPr>
            </a:br>
            <a:r>
              <a:rPr lang="en-US" sz="3200" dirty="0" smtClean="0"/>
              <a:t>_______________________ 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(peinarse).</a:t>
            </a:r>
            <a:endParaRPr lang="es-ES_tradnl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0558" y="3605622"/>
            <a:ext cx="45745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se están poniendo</a:t>
            </a:r>
          </a:p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están poniéndose</a:t>
            </a:r>
            <a:endParaRPr lang="es-ES_tradnl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81732" y="5094800"/>
            <a:ext cx="42333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se está peinando</a:t>
            </a:r>
          </a:p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está </a:t>
            </a:r>
            <a:r>
              <a:rPr lang="es-ES_tradnl" sz="3200" dirty="0" err="1" smtClean="0">
                <a:solidFill>
                  <a:srgbClr val="FF0000"/>
                </a:solidFill>
              </a:rPr>
              <a:t>peinandose</a:t>
            </a:r>
            <a:endParaRPr lang="es-ES_tradnl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5476" y="1338861"/>
            <a:ext cx="38470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me estoy levantando</a:t>
            </a:r>
          </a:p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estoy levantándome</a:t>
            </a:r>
            <a:endParaRPr lang="es-ES_trad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/>
              <a:t>Presente Progresivo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8874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200" b="1" dirty="0"/>
              <a:t>Contesten con tus pizarrones blancas.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5600" y="1373188"/>
            <a:ext cx="8916699" cy="54848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smtClean="0"/>
              <a:t>Nosotros pedimos tacos de tripa y menudo, y después nos damos cuenta de que son. </a:t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____________________ (cepillarse) los dientes.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smtClean="0"/>
              <a:t>Quise trabajar en la tienda de </a:t>
            </a:r>
            <a:r>
              <a:rPr lang="es-ES_tradnl" sz="3200" dirty="0" err="1" smtClean="0"/>
              <a:t>Proactive</a:t>
            </a:r>
            <a:r>
              <a:rPr lang="es-ES_tradnl" sz="3200" dirty="0" smtClean="0"/>
              <a:t>, pero dijeron que yo no daría confidencia que sirve el producto.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200" dirty="0" smtClean="0"/>
              <a:t>	</a:t>
            </a:r>
            <a:br>
              <a:rPr lang="es-ES_tradnl" sz="3200" dirty="0" smtClean="0"/>
            </a:br>
            <a:r>
              <a:rPr lang="es-ES_tradnl" sz="3200" dirty="0" smtClean="0"/>
              <a:t>		__________________________ (levarse) la cara.</a:t>
            </a:r>
            <a:br>
              <a:rPr lang="es-ES_tradnl" sz="3200" dirty="0" smtClean="0"/>
            </a:br>
            <a:endParaRPr lang="es-ES_tradnl" sz="3200" dirty="0" smtClean="0"/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smtClean="0"/>
              <a:t>Mi perro y yo __________________________ (secarse) el pelo con la misma toalla.</a:t>
            </a:r>
            <a:endParaRPr lang="es-ES_tradnl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98332" y="4128780"/>
            <a:ext cx="45745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Me estoy levando</a:t>
            </a:r>
          </a:p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Estoy levándome</a:t>
            </a:r>
            <a:endParaRPr lang="es-ES_tradnl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5827" y="5213171"/>
            <a:ext cx="42333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nos estamos secando</a:t>
            </a:r>
          </a:p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estamos secándonos</a:t>
            </a:r>
            <a:endParaRPr lang="es-ES_tradnl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1804" y="2272557"/>
            <a:ext cx="49107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dirty="0">
                <a:solidFill>
                  <a:srgbClr val="FF0000"/>
                </a:solidFill>
              </a:rPr>
              <a:t>N</a:t>
            </a:r>
            <a:r>
              <a:rPr lang="es-ES_tradnl" sz="3200" dirty="0" smtClean="0">
                <a:solidFill>
                  <a:srgbClr val="FF0000"/>
                </a:solidFill>
              </a:rPr>
              <a:t>os estamos cepillando</a:t>
            </a:r>
          </a:p>
          <a:p>
            <a:pPr eaLnBrk="1" hangingPunct="1"/>
            <a:r>
              <a:rPr lang="es-ES_tradnl" sz="3200" dirty="0">
                <a:solidFill>
                  <a:srgbClr val="FF0000"/>
                </a:solidFill>
              </a:rPr>
              <a:t>E</a:t>
            </a:r>
            <a:r>
              <a:rPr lang="es-ES_tradnl" sz="3200" dirty="0" smtClean="0">
                <a:solidFill>
                  <a:srgbClr val="FF0000"/>
                </a:solidFill>
              </a:rPr>
              <a:t>stamos cepillándonos</a:t>
            </a:r>
            <a:endParaRPr lang="es-ES_trad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8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/>
              <a:t>Presente Progresivo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8874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200" b="1" dirty="0" smtClean="0"/>
              <a:t>Cuando le escojo</a:t>
            </a:r>
            <a:r>
              <a:rPr lang="es-ES_tradnl" sz="3200" b="1" dirty="0" smtClean="0">
                <a:latin typeface="+mn-lt"/>
                <a:ea typeface="+mn-ea"/>
                <a:cs typeface="+mn-cs"/>
              </a:rPr>
              <a:t>, dime la respuesta en voz alta.</a:t>
            </a:r>
            <a:endParaRPr lang="es-ES_tradnl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5600" y="1373188"/>
            <a:ext cx="8916699" cy="54848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smtClean="0"/>
              <a:t>¡No hables con tus amigos cuando el Señor Gore</a:t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____________________ (hablar)!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smtClean="0"/>
              <a:t>Tú y usted tienen dinero, pero quieren un refresco.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200" dirty="0" smtClean="0"/>
              <a:t>	</a:t>
            </a:r>
            <a:br>
              <a:rPr lang="es-ES_tradnl" sz="3200" dirty="0" smtClean="0"/>
            </a:br>
            <a:r>
              <a:rPr lang="es-ES_tradnl" sz="3200" dirty="0" smtClean="0"/>
              <a:t>		__________________________ (darlo) a la 			camarera.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smtClean="0"/>
              <a:t>No puedo usar la secadora de pelo ahora.  </a:t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__________________________ (bañarse).</a:t>
            </a:r>
            <a:endParaRPr lang="es-ES_tradnl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3991" y="3432765"/>
            <a:ext cx="45745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Lo están dando</a:t>
            </a:r>
          </a:p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Están dándolo</a:t>
            </a:r>
            <a:endParaRPr lang="es-ES_tradnl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202" y="5467759"/>
            <a:ext cx="42333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Me estoy bañando</a:t>
            </a:r>
          </a:p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Estoy bañándome</a:t>
            </a:r>
            <a:endParaRPr lang="es-ES_tradnl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3991" y="2026336"/>
            <a:ext cx="291243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FF0000"/>
                </a:solidFill>
              </a:rPr>
              <a:t>está hablando</a:t>
            </a:r>
          </a:p>
        </p:txBody>
      </p:sp>
    </p:spTree>
    <p:extLst>
      <p:ext uri="{BB962C8B-B14F-4D97-AF65-F5344CB8AC3E}">
        <p14:creationId xmlns:p14="http://schemas.microsoft.com/office/powerpoint/2010/main" val="226611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3422" y="947292"/>
            <a:ext cx="841024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Luisa </a:t>
            </a:r>
            <a:r>
              <a:rPr lang="en-US" sz="3600" dirty="0" err="1" smtClean="0"/>
              <a:t>está</a:t>
            </a:r>
            <a:r>
              <a:rPr lang="en-US" sz="3600" dirty="0" smtClean="0"/>
              <a:t> en </a:t>
            </a:r>
            <a:r>
              <a:rPr lang="en-US" sz="3600" dirty="0" err="1" smtClean="0"/>
              <a:t>una</a:t>
            </a:r>
            <a:r>
              <a:rPr lang="en-US" sz="3600" dirty="0" smtClean="0"/>
              <a:t> fiesta y llama a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amiga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teléfono</a:t>
            </a:r>
            <a:r>
              <a:rPr lang="en-US" sz="3600" dirty="0" smtClean="0"/>
              <a:t>.  </a:t>
            </a:r>
            <a:r>
              <a:rPr lang="en-US" sz="3600" dirty="0" err="1" smtClean="0"/>
              <a:t>Escúchenlas</a:t>
            </a:r>
            <a:r>
              <a:rPr lang="en-US" sz="3600" dirty="0" smtClean="0"/>
              <a:t> y </a:t>
            </a:r>
            <a:r>
              <a:rPr lang="en-US" sz="3600" dirty="0" err="1" smtClean="0"/>
              <a:t>contesten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preguntas</a:t>
            </a:r>
            <a:r>
              <a:rPr lang="en-US" sz="3600" dirty="0" smtClean="0"/>
              <a:t>. EN ORACIÓNES COMPLETAS.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celebrando</a:t>
            </a:r>
            <a:r>
              <a:rPr lang="en-US" sz="36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haciendo</a:t>
            </a:r>
            <a:r>
              <a:rPr lang="en-US" sz="3600" dirty="0" smtClean="0"/>
              <a:t> los </a:t>
            </a:r>
            <a:r>
              <a:rPr lang="en-US" sz="3600" dirty="0" err="1" smtClean="0"/>
              <a:t>invitados</a:t>
            </a:r>
            <a:r>
              <a:rPr lang="en-US" sz="36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haciendo</a:t>
            </a:r>
            <a:r>
              <a:rPr lang="en-US" sz="3600" dirty="0" smtClean="0"/>
              <a:t> los </a:t>
            </a:r>
            <a:r>
              <a:rPr lang="en-US" sz="3600" dirty="0" err="1" smtClean="0"/>
              <a:t>jovenes</a:t>
            </a:r>
            <a:r>
              <a:rPr lang="en-US" sz="36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</a:t>
            </a:r>
            <a:r>
              <a:rPr lang="en-US" sz="3600" dirty="0" smtClean="0"/>
              <a:t> </a:t>
            </a:r>
            <a:r>
              <a:rPr lang="en-US" sz="3600" dirty="0" err="1" smtClean="0"/>
              <a:t>haciendo</a:t>
            </a:r>
            <a:r>
              <a:rPr lang="en-US" sz="3600" dirty="0" smtClean="0"/>
              <a:t> Mateo?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</a:t>
            </a:r>
            <a:r>
              <a:rPr lang="en-US" sz="3600" dirty="0" smtClean="0"/>
              <a:t> </a:t>
            </a:r>
            <a:r>
              <a:rPr lang="en-US" sz="3600" dirty="0" err="1" smtClean="0"/>
              <a:t>contento</a:t>
            </a:r>
            <a:r>
              <a:rPr lang="en-US" sz="3600" dirty="0" smtClean="0"/>
              <a:t> </a:t>
            </a:r>
            <a:r>
              <a:rPr lang="en-US" sz="3600" dirty="0" err="1" smtClean="0"/>
              <a:t>Tobal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5" name="Present Progressive Dia 1_audio exerc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0031" y="52128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1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3422" y="947292"/>
            <a:ext cx="841024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Luisa </a:t>
            </a:r>
            <a:r>
              <a:rPr lang="en-US" sz="3600" dirty="0" err="1" smtClean="0"/>
              <a:t>está</a:t>
            </a:r>
            <a:r>
              <a:rPr lang="en-US" sz="3600" dirty="0" smtClean="0"/>
              <a:t> en </a:t>
            </a:r>
            <a:r>
              <a:rPr lang="en-US" sz="3600" dirty="0" err="1" smtClean="0"/>
              <a:t>una</a:t>
            </a:r>
            <a:r>
              <a:rPr lang="en-US" sz="3600" dirty="0" smtClean="0"/>
              <a:t> fiesta y llama a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amiga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teléfono</a:t>
            </a:r>
            <a:r>
              <a:rPr lang="en-US" sz="3600" dirty="0" smtClean="0"/>
              <a:t>.  </a:t>
            </a:r>
            <a:r>
              <a:rPr lang="en-US" sz="3600" dirty="0" err="1" smtClean="0"/>
              <a:t>Escúchenlas</a:t>
            </a:r>
            <a:r>
              <a:rPr lang="en-US" sz="3600" dirty="0" smtClean="0"/>
              <a:t> y </a:t>
            </a:r>
            <a:r>
              <a:rPr lang="en-US" sz="3600" dirty="0" err="1" smtClean="0"/>
              <a:t>contesten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preguntas</a:t>
            </a:r>
            <a:r>
              <a:rPr lang="en-US" sz="3600" dirty="0" smtClean="0"/>
              <a:t>. EN ORACIÓNES COMPLETAS.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celebrando</a:t>
            </a:r>
            <a:r>
              <a:rPr lang="en-US" sz="36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haciendo</a:t>
            </a:r>
            <a:r>
              <a:rPr lang="en-US" sz="3600" dirty="0" smtClean="0"/>
              <a:t> los </a:t>
            </a:r>
            <a:r>
              <a:rPr lang="en-US" sz="3600" dirty="0" err="1" smtClean="0"/>
              <a:t>invitados</a:t>
            </a:r>
            <a:r>
              <a:rPr lang="en-US" sz="36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haciendo</a:t>
            </a:r>
            <a:r>
              <a:rPr lang="en-US" sz="3600" dirty="0" smtClean="0"/>
              <a:t> los </a:t>
            </a:r>
            <a:r>
              <a:rPr lang="en-US" sz="3600" dirty="0" err="1" smtClean="0"/>
              <a:t>jovenes</a:t>
            </a:r>
            <a:r>
              <a:rPr lang="en-US" sz="36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</a:t>
            </a:r>
            <a:r>
              <a:rPr lang="en-US" sz="3600" dirty="0" smtClean="0"/>
              <a:t> </a:t>
            </a:r>
            <a:r>
              <a:rPr lang="en-US" sz="3600" dirty="0" err="1" smtClean="0"/>
              <a:t>haciendo</a:t>
            </a:r>
            <a:r>
              <a:rPr lang="en-US" sz="3600" dirty="0" smtClean="0"/>
              <a:t> Mateo?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</a:t>
            </a:r>
            <a:r>
              <a:rPr lang="en-US" sz="3600" dirty="0" smtClean="0"/>
              <a:t> </a:t>
            </a:r>
            <a:r>
              <a:rPr lang="en-US" sz="3600" dirty="0" err="1" smtClean="0"/>
              <a:t>contento</a:t>
            </a:r>
            <a:r>
              <a:rPr lang="en-US" sz="3600" dirty="0" smtClean="0"/>
              <a:t> </a:t>
            </a:r>
            <a:r>
              <a:rPr lang="en-US" sz="3600" dirty="0" err="1" smtClean="0"/>
              <a:t>Tobal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743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3422" y="947292"/>
            <a:ext cx="8410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Luisa </a:t>
            </a:r>
            <a:r>
              <a:rPr lang="en-US" sz="3600" dirty="0" err="1" smtClean="0"/>
              <a:t>está</a:t>
            </a:r>
            <a:r>
              <a:rPr lang="en-US" sz="3600" dirty="0" smtClean="0"/>
              <a:t> en </a:t>
            </a:r>
            <a:r>
              <a:rPr lang="en-US" sz="3600" dirty="0" err="1" smtClean="0"/>
              <a:t>una</a:t>
            </a:r>
            <a:r>
              <a:rPr lang="en-US" sz="3600" dirty="0" smtClean="0"/>
              <a:t> fiesta y llama a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amiga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teléfono</a:t>
            </a:r>
            <a:r>
              <a:rPr lang="en-US" sz="3600" dirty="0" smtClean="0"/>
              <a:t>.  </a:t>
            </a:r>
            <a:r>
              <a:rPr lang="en-US" sz="3600" dirty="0" err="1" smtClean="0"/>
              <a:t>Escúchenlas</a:t>
            </a:r>
            <a:r>
              <a:rPr lang="en-US" sz="3600" dirty="0" smtClean="0"/>
              <a:t> y </a:t>
            </a:r>
            <a:r>
              <a:rPr lang="en-US" sz="3600" dirty="0" err="1" smtClean="0"/>
              <a:t>contesten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preguntas</a:t>
            </a:r>
            <a:r>
              <a:rPr lang="en-US" sz="3600" dirty="0" smtClean="0"/>
              <a:t>. EN ORACIÓNES COMPLETAS.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celebrando</a:t>
            </a:r>
            <a:r>
              <a:rPr lang="en-US" sz="3600" dirty="0" smtClean="0"/>
              <a:t>?</a:t>
            </a:r>
          </a:p>
          <a:p>
            <a:r>
              <a:rPr lang="en-US" sz="3600" dirty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Están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celebrando</a:t>
            </a:r>
            <a:r>
              <a:rPr lang="en-US" sz="3600" dirty="0" smtClean="0">
                <a:solidFill>
                  <a:srgbClr val="FF0000"/>
                </a:solidFill>
              </a:rPr>
              <a:t> el </a:t>
            </a:r>
            <a:r>
              <a:rPr lang="en-US" sz="3600" dirty="0" err="1" smtClean="0">
                <a:solidFill>
                  <a:srgbClr val="FF0000"/>
                </a:solidFill>
              </a:rPr>
              <a:t>cumpleaños</a:t>
            </a:r>
            <a:r>
              <a:rPr lang="en-US" sz="3600" dirty="0" smtClean="0">
                <a:solidFill>
                  <a:srgbClr val="FF0000"/>
                </a:solidFill>
              </a:rPr>
              <a:t> de </a:t>
            </a:r>
            <a:r>
              <a:rPr lang="en-US" sz="3600" dirty="0" err="1" smtClean="0">
                <a:solidFill>
                  <a:srgbClr val="FF0000"/>
                </a:solidFill>
              </a:rPr>
              <a:t>Tobal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65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Presente Progresivo Día </a:t>
            </a:r>
            <a:r>
              <a:rPr lang="es-HN" b="1" u="sng" dirty="0"/>
              <a:t>1</a:t>
            </a:r>
            <a:endParaRPr lang="en-US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600639"/>
            <a:ext cx="8941331" cy="62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HN" sz="3200" dirty="0"/>
              <a:t>Estudiantes van a </a:t>
            </a:r>
            <a:r>
              <a:rPr lang="es-ES_tradnl" sz="3200" dirty="0" smtClean="0"/>
              <a:t>hacer un repaso del pretérito</a:t>
            </a:r>
            <a:r>
              <a:rPr lang="es-HN" sz="3200" dirty="0" smtClean="0"/>
              <a:t>.</a:t>
            </a:r>
            <a:r>
              <a:rPr lang="en-US" sz="3200" dirty="0" smtClean="0"/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2000" i="1" dirty="0"/>
              <a:t>1.1 In the target language, engage in conversations, provide and obtain information, express feelings and emotions, and exchange opinions</a:t>
            </a:r>
            <a:r>
              <a:rPr lang="en-US" sz="2000" i="1" dirty="0" smtClean="0"/>
              <a:t>.</a:t>
            </a:r>
            <a:endParaRPr lang="en-US" sz="2000" dirty="0"/>
          </a:p>
          <a:p>
            <a:pPr lvl="0">
              <a:defRPr/>
            </a:pPr>
            <a:r>
              <a:rPr lang="en-US" sz="3000" b="1" dirty="0" err="1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Calentamiento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30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(15 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min)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¿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estás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Ejemplos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Estoy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bien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Estoy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regular.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Estoy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contento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porque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estoy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en la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clase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de 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		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español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Estoy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triste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85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3422" y="947292"/>
            <a:ext cx="84102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Luisa </a:t>
            </a:r>
            <a:r>
              <a:rPr lang="en-US" sz="3600" dirty="0" err="1" smtClean="0"/>
              <a:t>está</a:t>
            </a:r>
            <a:r>
              <a:rPr lang="en-US" sz="3600" dirty="0" smtClean="0"/>
              <a:t> en </a:t>
            </a:r>
            <a:r>
              <a:rPr lang="en-US" sz="3600" dirty="0" err="1" smtClean="0"/>
              <a:t>una</a:t>
            </a:r>
            <a:r>
              <a:rPr lang="en-US" sz="3600" dirty="0" smtClean="0"/>
              <a:t> fiesta y llama a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amiga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teléfono</a:t>
            </a:r>
            <a:r>
              <a:rPr lang="en-US" sz="3600" dirty="0" smtClean="0"/>
              <a:t>.  </a:t>
            </a:r>
            <a:r>
              <a:rPr lang="en-US" sz="3600" dirty="0" err="1" smtClean="0"/>
              <a:t>Escúchenlas</a:t>
            </a:r>
            <a:r>
              <a:rPr lang="en-US" sz="3600" dirty="0" smtClean="0"/>
              <a:t> y </a:t>
            </a:r>
            <a:r>
              <a:rPr lang="en-US" sz="3600" dirty="0" err="1" smtClean="0"/>
              <a:t>contesten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preguntas</a:t>
            </a:r>
            <a:r>
              <a:rPr lang="en-US" sz="3600" dirty="0" smtClean="0"/>
              <a:t>. EN ORACIÓNES COMPLETAS.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celebrando</a:t>
            </a:r>
            <a:r>
              <a:rPr lang="en-US" sz="1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haciendo</a:t>
            </a:r>
            <a:r>
              <a:rPr lang="en-US" sz="3600" dirty="0" smtClean="0"/>
              <a:t> los </a:t>
            </a:r>
            <a:r>
              <a:rPr lang="en-US" sz="3600" dirty="0" err="1" smtClean="0"/>
              <a:t>invitados</a:t>
            </a:r>
            <a:r>
              <a:rPr lang="en-US" sz="3600" dirty="0" smtClean="0"/>
              <a:t>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Casi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todos</a:t>
            </a:r>
            <a:r>
              <a:rPr lang="en-US" sz="3600" dirty="0" smtClean="0">
                <a:solidFill>
                  <a:srgbClr val="FF0000"/>
                </a:solidFill>
              </a:rPr>
              <a:t> los </a:t>
            </a:r>
            <a:r>
              <a:rPr lang="en-US" sz="3600" dirty="0" err="1" smtClean="0">
                <a:solidFill>
                  <a:srgbClr val="FF0000"/>
                </a:solidFill>
              </a:rPr>
              <a:t>invidatos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están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bailando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/>
              <a:t>	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2028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3422" y="947292"/>
            <a:ext cx="84102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Luisa </a:t>
            </a:r>
            <a:r>
              <a:rPr lang="en-US" sz="3600" dirty="0" err="1" smtClean="0"/>
              <a:t>está</a:t>
            </a:r>
            <a:r>
              <a:rPr lang="en-US" sz="3600" dirty="0" smtClean="0"/>
              <a:t> en </a:t>
            </a:r>
            <a:r>
              <a:rPr lang="en-US" sz="3600" dirty="0" err="1" smtClean="0"/>
              <a:t>una</a:t>
            </a:r>
            <a:r>
              <a:rPr lang="en-US" sz="3600" dirty="0" smtClean="0"/>
              <a:t> fiesta y llama a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amiga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teléfono</a:t>
            </a:r>
            <a:r>
              <a:rPr lang="en-US" sz="3600" dirty="0" smtClean="0"/>
              <a:t>.  </a:t>
            </a:r>
            <a:r>
              <a:rPr lang="en-US" sz="3600" dirty="0" err="1" smtClean="0"/>
              <a:t>Escúchenlas</a:t>
            </a:r>
            <a:r>
              <a:rPr lang="en-US" sz="3600" dirty="0" smtClean="0"/>
              <a:t> y </a:t>
            </a:r>
            <a:r>
              <a:rPr lang="en-US" sz="3600" dirty="0" err="1" smtClean="0"/>
              <a:t>contesten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preguntas</a:t>
            </a:r>
            <a:r>
              <a:rPr lang="en-US" sz="3600" dirty="0" smtClean="0"/>
              <a:t>. EN ORACIÓNES COMPLETAS.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celebrando</a:t>
            </a:r>
            <a:r>
              <a:rPr lang="en-US" sz="1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haciendo</a:t>
            </a:r>
            <a:r>
              <a:rPr lang="en-US" sz="1200" dirty="0" smtClean="0"/>
              <a:t> los </a:t>
            </a:r>
            <a:r>
              <a:rPr lang="en-US" sz="1200" dirty="0" err="1" smtClean="0"/>
              <a:t>invitados</a:t>
            </a:r>
            <a:r>
              <a:rPr lang="en-US" sz="1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haciendo</a:t>
            </a:r>
            <a:r>
              <a:rPr lang="en-US" sz="3600" dirty="0" smtClean="0"/>
              <a:t> los </a:t>
            </a:r>
            <a:r>
              <a:rPr lang="en-US" sz="3600" dirty="0" err="1" smtClean="0"/>
              <a:t>jovenes</a:t>
            </a:r>
            <a:r>
              <a:rPr lang="en-US" sz="3600" dirty="0" smtClean="0"/>
              <a:t>?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Unos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jovenes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están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todando</a:t>
            </a:r>
            <a:r>
              <a:rPr lang="en-US" sz="3600" dirty="0" smtClean="0">
                <a:solidFill>
                  <a:srgbClr val="FF0000"/>
                </a:solidFill>
              </a:rPr>
              <a:t> la </a:t>
            </a:r>
            <a:r>
              <a:rPr lang="en-US" sz="3600" dirty="0" err="1" smtClean="0">
                <a:solidFill>
                  <a:srgbClr val="FF0000"/>
                </a:solidFill>
              </a:rPr>
              <a:t>guitarra</a:t>
            </a:r>
            <a:r>
              <a:rPr lang="en-US" sz="3600" dirty="0" smtClean="0">
                <a:solidFill>
                  <a:srgbClr val="FF0000"/>
                </a:solidFill>
              </a:rPr>
              <a:t> y </a:t>
            </a:r>
            <a:r>
              <a:rPr lang="en-US" sz="3600" dirty="0" err="1" smtClean="0">
                <a:solidFill>
                  <a:srgbClr val="FF0000"/>
                </a:solidFill>
              </a:rPr>
              <a:t>cantando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2001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3422" y="947292"/>
            <a:ext cx="8410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Luisa </a:t>
            </a:r>
            <a:r>
              <a:rPr lang="en-US" sz="3600" dirty="0" err="1" smtClean="0"/>
              <a:t>está</a:t>
            </a:r>
            <a:r>
              <a:rPr lang="en-US" sz="3600" dirty="0" smtClean="0"/>
              <a:t> en </a:t>
            </a:r>
            <a:r>
              <a:rPr lang="en-US" sz="3600" dirty="0" err="1" smtClean="0"/>
              <a:t>una</a:t>
            </a:r>
            <a:r>
              <a:rPr lang="en-US" sz="3600" dirty="0" smtClean="0"/>
              <a:t> fiesta y llama a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amiga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teléfono</a:t>
            </a:r>
            <a:r>
              <a:rPr lang="en-US" sz="3600" dirty="0" smtClean="0"/>
              <a:t>.  </a:t>
            </a:r>
            <a:r>
              <a:rPr lang="en-US" sz="3600" dirty="0" err="1" smtClean="0"/>
              <a:t>Escúchenlas</a:t>
            </a:r>
            <a:r>
              <a:rPr lang="en-US" sz="3600" dirty="0" smtClean="0"/>
              <a:t> y </a:t>
            </a:r>
            <a:r>
              <a:rPr lang="en-US" sz="3600" dirty="0" err="1" smtClean="0"/>
              <a:t>contesten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preguntas</a:t>
            </a:r>
            <a:r>
              <a:rPr lang="en-US" sz="3600" dirty="0" smtClean="0"/>
              <a:t>. EN ORACIÓNES COMPLETAS.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celebrando</a:t>
            </a:r>
            <a:r>
              <a:rPr lang="en-US" sz="1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haciendo</a:t>
            </a:r>
            <a:r>
              <a:rPr lang="en-US" sz="1200" dirty="0" smtClean="0"/>
              <a:t> los </a:t>
            </a:r>
            <a:r>
              <a:rPr lang="en-US" sz="1200" dirty="0" err="1" smtClean="0"/>
              <a:t>invitados</a:t>
            </a:r>
            <a:r>
              <a:rPr lang="en-US" sz="1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haciendo</a:t>
            </a:r>
            <a:r>
              <a:rPr lang="en-US" sz="1200" dirty="0" smtClean="0"/>
              <a:t> los </a:t>
            </a:r>
            <a:r>
              <a:rPr lang="en-US" sz="1200" dirty="0" err="1" smtClean="0"/>
              <a:t>jovenes</a:t>
            </a:r>
            <a:r>
              <a:rPr lang="en-US" sz="1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</a:t>
            </a:r>
            <a:r>
              <a:rPr lang="en-US" sz="3600" dirty="0" smtClean="0"/>
              <a:t> </a:t>
            </a:r>
            <a:r>
              <a:rPr lang="en-US" sz="3600" dirty="0" err="1" smtClean="0"/>
              <a:t>haciendo</a:t>
            </a:r>
            <a:r>
              <a:rPr lang="en-US" sz="3600" dirty="0" smtClean="0"/>
              <a:t> Mateo?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Mateo </a:t>
            </a:r>
            <a:r>
              <a:rPr lang="en-US" sz="3600" dirty="0" err="1" smtClean="0">
                <a:solidFill>
                  <a:srgbClr val="FF0000"/>
                </a:solidFill>
              </a:rPr>
              <a:t>está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comiendo</a:t>
            </a:r>
            <a:r>
              <a:rPr lang="en-US" sz="3600" dirty="0" smtClean="0">
                <a:solidFill>
                  <a:srgbClr val="FF0000"/>
                </a:solidFill>
              </a:rPr>
              <a:t> pizza y </a:t>
            </a:r>
            <a:r>
              <a:rPr lang="en-US" sz="3600" dirty="0" err="1" smtClean="0">
                <a:solidFill>
                  <a:srgbClr val="FF0000"/>
                </a:solidFill>
              </a:rPr>
              <a:t>bebiendo</a:t>
            </a:r>
            <a:r>
              <a:rPr lang="en-US" sz="3600" dirty="0" smtClean="0">
                <a:solidFill>
                  <a:srgbClr val="FF0000"/>
                </a:solidFill>
              </a:rPr>
              <a:t> un </a:t>
            </a:r>
            <a:r>
              <a:rPr lang="en-US" sz="3600" dirty="0" err="1" smtClean="0">
                <a:solidFill>
                  <a:srgbClr val="FF0000"/>
                </a:solidFill>
              </a:rPr>
              <a:t>refresco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39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3422" y="947292"/>
            <a:ext cx="84102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Luisa </a:t>
            </a:r>
            <a:r>
              <a:rPr lang="en-US" sz="3600" dirty="0" err="1" smtClean="0"/>
              <a:t>está</a:t>
            </a:r>
            <a:r>
              <a:rPr lang="en-US" sz="3600" dirty="0" smtClean="0"/>
              <a:t> en </a:t>
            </a:r>
            <a:r>
              <a:rPr lang="en-US" sz="3600" dirty="0" err="1" smtClean="0"/>
              <a:t>una</a:t>
            </a:r>
            <a:r>
              <a:rPr lang="en-US" sz="3600" dirty="0" smtClean="0"/>
              <a:t> fiesta y llama a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amiga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teléfono</a:t>
            </a:r>
            <a:r>
              <a:rPr lang="en-US" sz="3600" dirty="0" smtClean="0"/>
              <a:t>.  </a:t>
            </a:r>
            <a:r>
              <a:rPr lang="en-US" sz="3600" dirty="0" err="1" smtClean="0"/>
              <a:t>Escúchenlas</a:t>
            </a:r>
            <a:r>
              <a:rPr lang="en-US" sz="3600" dirty="0" smtClean="0"/>
              <a:t> y </a:t>
            </a:r>
            <a:r>
              <a:rPr lang="en-US" sz="3600" dirty="0" err="1" smtClean="0"/>
              <a:t>contesten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preguntas</a:t>
            </a:r>
            <a:r>
              <a:rPr lang="en-US" sz="3600" dirty="0" smtClean="0"/>
              <a:t>. EN ORACIÓNES COMPLETAS.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celebrando</a:t>
            </a:r>
            <a:r>
              <a:rPr lang="en-US" sz="1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haciendo</a:t>
            </a:r>
            <a:r>
              <a:rPr lang="en-US" sz="1200" dirty="0" smtClean="0"/>
              <a:t> los </a:t>
            </a:r>
            <a:r>
              <a:rPr lang="en-US" sz="1200" dirty="0" err="1" smtClean="0"/>
              <a:t>invitados</a:t>
            </a:r>
            <a:r>
              <a:rPr lang="en-US" sz="1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haciendo</a:t>
            </a:r>
            <a:r>
              <a:rPr lang="en-US" sz="1200" dirty="0" smtClean="0"/>
              <a:t> los </a:t>
            </a:r>
            <a:r>
              <a:rPr lang="en-US" sz="1200" dirty="0" err="1" smtClean="0"/>
              <a:t>jovenes</a:t>
            </a:r>
            <a:r>
              <a:rPr lang="en-US" sz="1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dirty="0" smtClean="0"/>
              <a:t>¿</a:t>
            </a:r>
            <a:r>
              <a:rPr lang="en-US" sz="1200" dirty="0" err="1" smtClean="0"/>
              <a:t>Qué</a:t>
            </a:r>
            <a:r>
              <a:rPr lang="en-US" sz="1200" dirty="0" smtClean="0"/>
              <a:t> </a:t>
            </a:r>
            <a:r>
              <a:rPr lang="en-US" sz="1200" dirty="0" err="1" smtClean="0"/>
              <a:t>está</a:t>
            </a:r>
            <a:r>
              <a:rPr lang="en-US" sz="1200" dirty="0" smtClean="0"/>
              <a:t> </a:t>
            </a:r>
            <a:r>
              <a:rPr lang="en-US" sz="1200" dirty="0" err="1" smtClean="0"/>
              <a:t>haciendo</a:t>
            </a:r>
            <a:r>
              <a:rPr lang="en-US" sz="1200" dirty="0" smtClean="0"/>
              <a:t> Mateo?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¿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está</a:t>
            </a:r>
            <a:r>
              <a:rPr lang="en-US" sz="3600" dirty="0" smtClean="0"/>
              <a:t> </a:t>
            </a:r>
            <a:r>
              <a:rPr lang="en-US" sz="3600" dirty="0" err="1" smtClean="0"/>
              <a:t>contento</a:t>
            </a:r>
            <a:r>
              <a:rPr lang="en-US" sz="3600" dirty="0" smtClean="0"/>
              <a:t> </a:t>
            </a:r>
            <a:r>
              <a:rPr lang="en-US" sz="3600" dirty="0" err="1" smtClean="0"/>
              <a:t>Tobal</a:t>
            </a:r>
            <a:r>
              <a:rPr lang="en-US" sz="3600" dirty="0" smtClean="0"/>
              <a:t>?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Tobal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está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contento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porque</a:t>
            </a:r>
            <a:r>
              <a:rPr lang="en-US" sz="3600" dirty="0" smtClean="0">
                <a:solidFill>
                  <a:srgbClr val="FF0000"/>
                </a:solidFill>
              </a:rPr>
              <a:t> le </a:t>
            </a:r>
            <a:r>
              <a:rPr lang="en-US" sz="3600" dirty="0" err="1" smtClean="0">
                <a:solidFill>
                  <a:srgbClr val="FF0000"/>
                </a:solidFill>
              </a:rPr>
              <a:t>están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trayendo</a:t>
            </a:r>
            <a:r>
              <a:rPr lang="en-US" sz="3600" dirty="0" smtClean="0">
                <a:solidFill>
                  <a:srgbClr val="FF0000"/>
                </a:solidFill>
              </a:rPr>
              <a:t> un pastel.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1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2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Presente Progresivo Día </a:t>
            </a:r>
            <a:r>
              <a:rPr lang="es-HN" b="1" u="sng" dirty="0"/>
              <a:t>1</a:t>
            </a:r>
            <a:endParaRPr lang="en-US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600639"/>
            <a:ext cx="8941331" cy="62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HN" sz="3200" dirty="0"/>
              <a:t>Estudiantes van a </a:t>
            </a:r>
            <a:r>
              <a:rPr lang="es-ES_tradnl" sz="3200" dirty="0" smtClean="0"/>
              <a:t>hacer un repaso del pretérito</a:t>
            </a:r>
            <a:r>
              <a:rPr lang="es-HN" sz="3200" dirty="0" smtClean="0"/>
              <a:t>.</a:t>
            </a:r>
            <a:r>
              <a:rPr lang="en-US" sz="3200" dirty="0" smtClean="0"/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2000" i="1" dirty="0"/>
              <a:t>1.1 In the target language, engage in conversations, provide and obtain information, express feelings and emotions, and exchange opinions</a:t>
            </a:r>
            <a:r>
              <a:rPr lang="en-US" sz="2000" i="1" dirty="0" smtClean="0"/>
              <a:t>.</a:t>
            </a:r>
            <a:endParaRPr lang="en-US" sz="2000" dirty="0"/>
          </a:p>
          <a:p>
            <a:pPr lvl="0">
              <a:defRPr/>
            </a:pPr>
            <a:r>
              <a:rPr lang="en-US" sz="3000" b="1" dirty="0" err="1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Calentamiento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30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(15 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min)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¿</a:t>
            </a:r>
            <a:r>
              <a:rPr lang="en-US" sz="1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estás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¿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Dónde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están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ustedes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Ejemplos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Estamos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en la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clase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Estamos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en GHS.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Estamos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en el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mundo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Estamos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cerca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Señor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Gore.</a:t>
            </a:r>
          </a:p>
        </p:txBody>
      </p:sp>
    </p:spTree>
    <p:extLst>
      <p:ext uri="{BB962C8B-B14F-4D97-AF65-F5344CB8AC3E}">
        <p14:creationId xmlns:p14="http://schemas.microsoft.com/office/powerpoint/2010/main" val="315872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Presente Progresivo Día </a:t>
            </a:r>
            <a:r>
              <a:rPr lang="es-HN" b="1" u="sng" dirty="0"/>
              <a:t>1</a:t>
            </a:r>
            <a:endParaRPr lang="en-US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600639"/>
            <a:ext cx="8941331" cy="62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HN" sz="3200" dirty="0"/>
              <a:t>Estudiantes van a </a:t>
            </a:r>
            <a:r>
              <a:rPr lang="es-ES_tradnl" sz="3200" dirty="0" smtClean="0"/>
              <a:t>hacer un repaso del pretérito</a:t>
            </a:r>
            <a:r>
              <a:rPr lang="es-HN" sz="3200" dirty="0" smtClean="0"/>
              <a:t>.</a:t>
            </a:r>
            <a:r>
              <a:rPr lang="en-US" sz="3200" dirty="0" smtClean="0"/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2000" i="1" dirty="0"/>
              <a:t>1.1 In the target language, engage in conversations, provide and obtain information, express feelings and emotions, and exchange opinions</a:t>
            </a:r>
            <a:r>
              <a:rPr lang="en-US" sz="2000" i="1" dirty="0" smtClean="0"/>
              <a:t>.</a:t>
            </a:r>
            <a:endParaRPr lang="en-US" sz="2000" dirty="0"/>
          </a:p>
          <a:p>
            <a:pPr lvl="0">
              <a:defRPr/>
            </a:pPr>
            <a:r>
              <a:rPr lang="en-US" sz="3000" b="1" dirty="0" err="1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Calentamiento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30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(15 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min)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685800" lvl="0" indent="-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3.    Give me (</a:t>
            </a:r>
            <a:r>
              <a:rPr lang="en-US" sz="33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n Spanish) a command a husband might give his wife that would get him slapped.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Ejemplos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(de lo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no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debes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Hazme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sándwich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Ve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a la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cocina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mujer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01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Presente Progresivo Día </a:t>
            </a:r>
            <a:r>
              <a:rPr lang="es-HN" b="1" u="sng" dirty="0"/>
              <a:t>1</a:t>
            </a:r>
            <a:endParaRPr lang="en-US" b="1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600639"/>
            <a:ext cx="8941331" cy="62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HN" sz="3200" dirty="0"/>
              <a:t>Estudiantes van a </a:t>
            </a:r>
            <a:r>
              <a:rPr lang="es-ES_tradnl" sz="3200" dirty="0" smtClean="0"/>
              <a:t>hacer un repaso del pretérito</a:t>
            </a:r>
            <a:r>
              <a:rPr lang="es-HN" sz="3200" dirty="0" smtClean="0"/>
              <a:t>.</a:t>
            </a:r>
            <a:r>
              <a:rPr lang="en-US" sz="3200" dirty="0" smtClean="0"/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2000" i="1" dirty="0"/>
              <a:t>1.1 In the target language, engage in conversations, provide and obtain information, express feelings and emotions, and exchange opinions</a:t>
            </a:r>
            <a:r>
              <a:rPr lang="en-US" sz="2000" i="1" dirty="0" smtClean="0"/>
              <a:t>.</a:t>
            </a:r>
            <a:endParaRPr lang="en-US" sz="2000" dirty="0"/>
          </a:p>
          <a:p>
            <a:pPr lvl="0">
              <a:defRPr/>
            </a:pPr>
            <a:r>
              <a:rPr lang="en-US" sz="3000" b="1" dirty="0" err="1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Calentamiento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30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(15 </a:t>
            </a:r>
            <a:r>
              <a:rPr lang="en-US" sz="3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min)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¿</a:t>
            </a:r>
            <a:r>
              <a:rPr lang="en-US" sz="1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estás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¿</a:t>
            </a:r>
            <a:r>
              <a:rPr lang="en-US" sz="1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Dónde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están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ustedes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Give me (</a:t>
            </a:r>
            <a:r>
              <a:rPr lang="en-US" sz="1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n Spanish) a command a husband might give his wife that would get him slapped.</a:t>
            </a:r>
            <a:endParaRPr lang="en-US" sz="1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Give me (In Spanish) a command that a wife might give a husband.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Ejemplos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Báñate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Dame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respeto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sapo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gordo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Sé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más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romántico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burro </a:t>
            </a:r>
            <a:r>
              <a:rPr lang="en-US" sz="33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mío</a:t>
            </a:r>
            <a:r>
              <a:rPr lang="en-US" sz="3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50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p Quiz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2669" y="743857"/>
            <a:ext cx="8941331" cy="58288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 smtClean="0"/>
              <a:t>The </a:t>
            </a:r>
            <a:r>
              <a:rPr lang="en-US" sz="3200" b="1" dirty="0" smtClean="0"/>
              <a:t>present progressive tense</a:t>
            </a:r>
            <a:r>
              <a:rPr lang="en-US" sz="3200" dirty="0" smtClean="0"/>
              <a:t> is used to say that something is happening now.  In English, you make it by using a form of </a:t>
            </a:r>
            <a:r>
              <a:rPr lang="en-US" sz="3200" i="1" u="sng" dirty="0" smtClean="0"/>
              <a:t>to be</a:t>
            </a:r>
            <a:r>
              <a:rPr lang="en-US" sz="3200" u="sng" dirty="0" smtClean="0"/>
              <a:t> </a:t>
            </a:r>
            <a:r>
              <a:rPr lang="en-US" sz="3200" dirty="0" smtClean="0"/>
              <a:t>with a verb ending in </a:t>
            </a:r>
            <a:r>
              <a:rPr lang="en-US" sz="3200" u="sng" dirty="0" smtClean="0"/>
              <a:t>–</a:t>
            </a:r>
            <a:r>
              <a:rPr lang="en-US" sz="3200" u="sng" dirty="0" err="1" smtClean="0"/>
              <a:t>ing</a:t>
            </a:r>
            <a:r>
              <a:rPr lang="en-US" sz="3200" u="sng" dirty="0" smtClean="0"/>
              <a:t>.</a:t>
            </a:r>
            <a:r>
              <a:rPr lang="en-US" sz="3200" dirty="0" smtClean="0"/>
              <a:t>  The </a:t>
            </a:r>
            <a:r>
              <a:rPr lang="en-US" sz="3200" u="sng" dirty="0" smtClean="0"/>
              <a:t>–</a:t>
            </a:r>
            <a:r>
              <a:rPr lang="en-US" sz="3200" u="sng" dirty="0" err="1" smtClean="0"/>
              <a:t>ing</a:t>
            </a:r>
            <a:r>
              <a:rPr lang="en-US" sz="3200" dirty="0" smtClean="0"/>
              <a:t> word is called a </a:t>
            </a:r>
            <a:r>
              <a:rPr lang="en-US" sz="3200" b="1" dirty="0" smtClean="0"/>
              <a:t>present participle.</a:t>
            </a:r>
            <a:endParaRPr lang="en-US" sz="3200" dirty="0" smtClean="0"/>
          </a:p>
          <a:p>
            <a:endParaRPr lang="en-US" sz="3200" b="1" u="sng" dirty="0" smtClean="0"/>
          </a:p>
          <a:p>
            <a:r>
              <a:rPr lang="en-US" sz="3200" b="1" dirty="0" smtClean="0"/>
              <a:t>(Also, we use this tense MUCH MORE in English than Spanish does, so don’t get too crazy.)</a:t>
            </a:r>
          </a:p>
          <a:p>
            <a:r>
              <a:rPr lang="en-US" sz="3200" b="1" dirty="0" smtClean="0"/>
              <a:t>The most common use is as an introductory phrase (</a:t>
            </a:r>
            <a:r>
              <a:rPr lang="en-US" sz="3200" b="1" dirty="0" err="1" smtClean="0"/>
              <a:t>Hablando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gente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guapo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viene</a:t>
            </a:r>
            <a:r>
              <a:rPr lang="en-US" sz="3200" b="1" dirty="0" smtClean="0"/>
              <a:t> el </a:t>
            </a:r>
            <a:r>
              <a:rPr lang="en-US" sz="3200" b="1" dirty="0" err="1" smtClean="0"/>
              <a:t>Señor</a:t>
            </a:r>
            <a:r>
              <a:rPr lang="en-US" sz="3200" b="1" dirty="0" smtClean="0"/>
              <a:t> Gore.)</a:t>
            </a:r>
          </a:p>
          <a:p>
            <a:endParaRPr lang="en-US" sz="3200" b="1" u="sng" dirty="0"/>
          </a:p>
          <a:p>
            <a:r>
              <a:rPr lang="en-US" sz="3200" dirty="0" smtClean="0"/>
              <a:t>In Spanish, you use the verb </a:t>
            </a:r>
            <a:r>
              <a:rPr lang="en-US" sz="3200" b="1" dirty="0" err="1" smtClean="0"/>
              <a:t>estar</a:t>
            </a:r>
            <a:r>
              <a:rPr lang="en-US" sz="3200" dirty="0" smtClean="0"/>
              <a:t> plus a verb ending in either </a:t>
            </a:r>
            <a:r>
              <a:rPr lang="en-US" sz="3200" b="1" u="sng" dirty="0" smtClean="0"/>
              <a:t>–</a:t>
            </a:r>
            <a:r>
              <a:rPr lang="en-US" sz="3200" b="1" u="sng" dirty="0" err="1" smtClean="0"/>
              <a:t>ando</a:t>
            </a:r>
            <a:r>
              <a:rPr lang="en-US" sz="3200" dirty="0" smtClean="0"/>
              <a:t> (-</a:t>
            </a:r>
            <a:r>
              <a:rPr lang="en-US" sz="3200" dirty="0" err="1" smtClean="0"/>
              <a:t>ar</a:t>
            </a:r>
            <a:r>
              <a:rPr lang="en-US" sz="3200" dirty="0" smtClean="0"/>
              <a:t> verbs)  or </a:t>
            </a:r>
            <a:r>
              <a:rPr lang="en-US" sz="3200" b="1" u="sng" dirty="0" smtClean="0"/>
              <a:t>–</a:t>
            </a:r>
            <a:r>
              <a:rPr lang="en-US" sz="3200" b="1" u="sng" dirty="0" err="1" smtClean="0"/>
              <a:t>iendo</a:t>
            </a:r>
            <a:r>
              <a:rPr lang="en-US" sz="3200" b="1" u="sng" dirty="0" smtClean="0"/>
              <a:t> </a:t>
            </a:r>
            <a:r>
              <a:rPr lang="en-US" sz="3200" dirty="0" smtClean="0"/>
              <a:t>(-</a:t>
            </a:r>
            <a:r>
              <a:rPr lang="en-US" sz="3200" dirty="0" err="1" smtClean="0"/>
              <a:t>er</a:t>
            </a:r>
            <a:r>
              <a:rPr lang="en-US" sz="3200" dirty="0" smtClean="0"/>
              <a:t> / -</a:t>
            </a:r>
            <a:r>
              <a:rPr lang="en-US" sz="3200" dirty="0" err="1" smtClean="0"/>
              <a:t>ir</a:t>
            </a:r>
            <a:r>
              <a:rPr lang="en-US" sz="3200" dirty="0" smtClean="0"/>
              <a:t> verbs)</a:t>
            </a:r>
            <a:endParaRPr lang="en-US" sz="3200" b="1" u="sng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2961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61529"/>
              </p:ext>
            </p:extLst>
          </p:nvPr>
        </p:nvGraphicFramePr>
        <p:xfrm>
          <a:off x="342368" y="2072393"/>
          <a:ext cx="8512176" cy="411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088"/>
                <a:gridCol w="4256088"/>
              </a:tblGrid>
              <a:tr h="640147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Yo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Nosotros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Tú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Vosotros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7543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Usted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Él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Ella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Ustedes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Ellos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Ellas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832700"/>
            <a:ext cx="9144000" cy="123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Comer  (also for –ir verbs)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6524" y="2072393"/>
            <a:ext cx="25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Estoy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comiendo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6524" y="3264326"/>
            <a:ext cx="25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comiendo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524" y="4586437"/>
            <a:ext cx="25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comiendo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0796" y="2072393"/>
            <a:ext cx="1983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Estamos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comiendo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0796" y="4568262"/>
            <a:ext cx="1983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comiendo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1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/>
              <a:t>Presente Progresivo Día 1</a:t>
            </a:r>
            <a:endParaRPr lang="en-US" b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03796"/>
              </p:ext>
            </p:extLst>
          </p:nvPr>
        </p:nvGraphicFramePr>
        <p:xfrm>
          <a:off x="342368" y="2072393"/>
          <a:ext cx="8512176" cy="411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088"/>
                <a:gridCol w="4256088"/>
              </a:tblGrid>
              <a:tr h="640147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Yo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Nosotros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Tú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Vosotros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7543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Usted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Él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Ella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Ustedes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Ellos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Ellas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832700"/>
            <a:ext cx="9144000" cy="123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Hablar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6524" y="2072393"/>
            <a:ext cx="25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Estoy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hablando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6524" y="3264326"/>
            <a:ext cx="25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hablando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524" y="4586437"/>
            <a:ext cx="25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hablando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0796" y="2072393"/>
            <a:ext cx="1983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Estamos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hablando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0796" y="4568262"/>
            <a:ext cx="1983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Están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hablando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4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60275</TotalTime>
  <Words>1311</Words>
  <Application>Microsoft Macintosh PowerPoint</Application>
  <PresentationFormat>On-screen Show (4:3)</PresentationFormat>
  <Paragraphs>283</Paragraphs>
  <Slides>24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PowerPoint Presentation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Presente Progresivo Día 1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Gore</dc:creator>
  <cp:lastModifiedBy>Trevor Gore</cp:lastModifiedBy>
  <cp:revision>324</cp:revision>
  <dcterms:created xsi:type="dcterms:W3CDTF">2011-09-23T10:11:03Z</dcterms:created>
  <dcterms:modified xsi:type="dcterms:W3CDTF">2015-12-01T12:52:05Z</dcterms:modified>
</cp:coreProperties>
</file>