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74" r:id="rId3"/>
    <p:sldId id="375" r:id="rId4"/>
    <p:sldId id="376" r:id="rId5"/>
    <p:sldId id="377" r:id="rId6"/>
    <p:sldId id="373" r:id="rId7"/>
    <p:sldId id="378" r:id="rId8"/>
    <p:sldId id="380" r:id="rId9"/>
    <p:sldId id="381" r:id="rId10"/>
    <p:sldId id="379" r:id="rId11"/>
    <p:sldId id="382" r:id="rId12"/>
    <p:sldId id="357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17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82D1DC-47D8-B040-8921-5704E9808855}" type="datetimeFigureOut">
              <a:rPr lang="en-US"/>
              <a:pPr>
                <a:defRPr/>
              </a:pPr>
              <a:t>2/29/16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E18AE2-18DE-6149-9526-A98BBDBAE8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7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6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71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15938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97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87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73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35011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3399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0939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53728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FEF5-3D39-054D-AFBD-0D1029558B74}" type="datetimeFigureOut">
              <a:rPr lang="en-US"/>
              <a:pPr>
                <a:defRPr/>
              </a:pPr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BAA5-0555-724A-862C-5EFEE12568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4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92AE5-4C5B-004F-8D06-E6B45FD8EC29}" type="datetimeFigureOut">
              <a:rPr lang="en-US"/>
              <a:pPr>
                <a:defRPr/>
              </a:pPr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AE53-D38E-5E48-9763-F2B662D7F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4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1F24-C05D-AD48-B1BA-B0D9523D115F}" type="datetimeFigureOut">
              <a:rPr lang="en-US"/>
              <a:pPr>
                <a:defRPr/>
              </a:pPr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8736-4AAF-B643-B949-F6F76646D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66F0-42F3-BA4A-A5D5-A6453948745A}" type="datetimeFigureOut">
              <a:rPr lang="en-US"/>
              <a:pPr>
                <a:defRPr/>
              </a:pPr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2B47-6701-8146-8206-62394BE7D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4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4C739-6B1A-3E4F-AFD0-FE3B6DD64BD6}" type="datetimeFigureOut">
              <a:rPr lang="en-US"/>
              <a:pPr>
                <a:defRPr/>
              </a:pPr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10EB-350A-354E-8C7D-1C96F6999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9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1F39-063A-6041-9BDE-3E7436524E01}" type="datetimeFigureOut">
              <a:rPr lang="en-US"/>
              <a:pPr>
                <a:defRPr/>
              </a:pPr>
              <a:t>2/29/16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7ABD-BA5D-FB45-BB04-B2CDBC0A2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4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29D1-57A6-7B42-8F36-5A4731081929}" type="datetimeFigureOut">
              <a:rPr lang="en-US"/>
              <a:pPr>
                <a:defRPr/>
              </a:pPr>
              <a:t>2/29/16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AE02-8AC3-F64E-AAAF-5FA64A065B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254A-ABF1-BC4C-B5C5-2243E183B184}" type="datetimeFigureOut">
              <a:rPr lang="en-US"/>
              <a:pPr>
                <a:defRPr/>
              </a:pPr>
              <a:t>2/29/16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A3E3-00CA-684D-A9CE-AA30977B5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2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9B7C-F1BC-E24F-AD82-499010A72183}" type="datetimeFigureOut">
              <a:rPr lang="en-US"/>
              <a:pPr>
                <a:defRPr/>
              </a:pPr>
              <a:t>2/29/16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FBC4-7C8A-EF46-9C3F-79684D7DA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4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47356-72CD-B948-B4AE-AF7F75831438}" type="datetimeFigureOut">
              <a:rPr lang="en-US"/>
              <a:pPr>
                <a:defRPr/>
              </a:pPr>
              <a:t>2/29/16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4FB7-E3E5-134E-A997-7AA3679EE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04308-37C3-4349-8936-BD1E11E27C8E}" type="datetimeFigureOut">
              <a:rPr lang="en-US"/>
              <a:pPr>
                <a:defRPr/>
              </a:pPr>
              <a:t>2/29/16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C427-57B1-A244-A316-809CB391C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2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650C3A-1888-C64B-B0BC-A4B03A1217AF}" type="datetimeFigureOut">
              <a:rPr lang="en-US"/>
              <a:pPr>
                <a:defRPr/>
              </a:pPr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E19344-2314-3446-92AB-CC9B3AF7E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ES_tradnl" b="1" u="sng" dirty="0" err="1" smtClean="0">
                <a:latin typeface="Calibri" charset="0"/>
              </a:rPr>
              <a:t>Past</a:t>
            </a:r>
            <a:r>
              <a:rPr lang="es-ES_tradnl" b="1" u="sng" dirty="0" smtClean="0">
                <a:latin typeface="Calibri" charset="0"/>
              </a:rPr>
              <a:t> </a:t>
            </a:r>
            <a:r>
              <a:rPr lang="es-ES_tradnl" b="1" u="sng" dirty="0" err="1" smtClean="0">
                <a:latin typeface="Calibri" charset="0"/>
              </a:rPr>
              <a:t>Participles</a:t>
            </a:r>
            <a:r>
              <a:rPr lang="es-ES_tradnl" b="1" u="sng" dirty="0" smtClean="0">
                <a:latin typeface="Calibri" charset="0"/>
              </a:rPr>
              <a:t> Día 1</a:t>
            </a:r>
            <a:endParaRPr lang="es-ES_tradnl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588963"/>
            <a:ext cx="8940800" cy="658495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Estudiantes van a saber hacer participillos pasados.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 smtClean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 smtClean="0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 smtClean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 smtClean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.</a:t>
            </a:r>
            <a:endParaRPr lang="es-ES_tradnl" sz="16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 smtClean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Calentamiento: (5 min)</a:t>
            </a:r>
            <a:endParaRPr lang="es-ES_tradnl" sz="3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600" dirty="0" smtClean="0">
                <a:latin typeface="+mn-lt"/>
                <a:ea typeface="+mn-ea"/>
                <a:cs typeface="+mn-cs"/>
              </a:rPr>
              <a:t>¿Qué hiciste ayer?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600" dirty="0" smtClean="0">
                <a:latin typeface="+mn-lt"/>
                <a:ea typeface="+mn-ea"/>
                <a:cs typeface="+mn-cs"/>
              </a:rPr>
              <a:t>¿Qué hacías cuando eras niño?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b="1" dirty="0" err="1" smtClean="0">
                <a:latin typeface="+mn-lt"/>
                <a:ea typeface="+mn-ea"/>
                <a:cs typeface="+mn-cs"/>
              </a:rPr>
              <a:t>Find</a:t>
            </a:r>
            <a:r>
              <a:rPr lang="es-ES_tradnl" sz="3600" b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3600" b="1" dirty="0" err="1" smtClean="0">
                <a:latin typeface="+mn-lt"/>
                <a:ea typeface="+mn-ea"/>
                <a:cs typeface="+mn-cs"/>
              </a:rPr>
              <a:t>correct</a:t>
            </a:r>
            <a:r>
              <a:rPr lang="es-ES_tradnl" sz="36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600" b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6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600" b="1" dirty="0" err="1" smtClean="0">
                <a:latin typeface="+mn-lt"/>
                <a:ea typeface="+mn-ea"/>
                <a:cs typeface="+mn-cs"/>
              </a:rPr>
              <a:t>errors</a:t>
            </a:r>
            <a:endParaRPr lang="es-ES_tradnl" sz="3600" dirty="0" smtClean="0">
              <a:latin typeface="+mn-lt"/>
              <a:ea typeface="+mn-ea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ES_tradnl" sz="3600" dirty="0" smtClean="0">
                <a:latin typeface="+mn-lt"/>
                <a:ea typeface="+mn-ea"/>
                <a:cs typeface="+mn-cs"/>
              </a:rPr>
              <a:t>Carlos comió cuando una chica mala le robó su comida y le pegó.  (pegar = </a:t>
            </a:r>
            <a:r>
              <a:rPr lang="es-ES_tradnl" sz="36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600" dirty="0" smtClean="0">
                <a:latin typeface="+mn-lt"/>
                <a:ea typeface="+mn-ea"/>
                <a:cs typeface="+mn-cs"/>
              </a:rPr>
              <a:t> hit)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ES_tradnl" sz="3600" dirty="0" smtClean="0">
                <a:latin typeface="+mn-lt"/>
                <a:ea typeface="+mn-ea"/>
                <a:cs typeface="+mn-cs"/>
              </a:rPr>
              <a:t>Cuando tuve 4 años me gustaba llorar.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don't know what I expecte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06739"/>
            <a:ext cx="9184113" cy="505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1019644"/>
            <a:ext cx="9144000" cy="4168018"/>
          </a:xfrm>
        </p:spPr>
        <p:txBody>
          <a:bodyPr/>
          <a:lstStyle/>
          <a:p>
            <a:pPr eaLnBrk="1" hangingPunct="1"/>
            <a:r>
              <a:rPr lang="es-ES_tradnl" b="1" u="sng" dirty="0" err="1" smtClean="0">
                <a:latin typeface="Calibri" charset="0"/>
              </a:rPr>
              <a:t>Partner</a:t>
            </a:r>
            <a:r>
              <a:rPr lang="es-ES_tradnl" b="1" u="sng" dirty="0" smtClean="0">
                <a:latin typeface="Calibri" charset="0"/>
              </a:rPr>
              <a:t> </a:t>
            </a:r>
            <a:r>
              <a:rPr lang="es-ES_tradnl" b="1" u="sng" dirty="0" err="1" smtClean="0">
                <a:latin typeface="Calibri" charset="0"/>
              </a:rPr>
              <a:t>with</a:t>
            </a:r>
            <a:r>
              <a:rPr lang="es-ES_tradnl" b="1" u="sng" dirty="0" smtClean="0">
                <a:latin typeface="Calibri" charset="0"/>
              </a:rPr>
              <a:t> a </a:t>
            </a:r>
            <a:r>
              <a:rPr lang="es-ES_tradnl" b="1" u="sng" dirty="0" err="1" smtClean="0">
                <a:latin typeface="Calibri" charset="0"/>
              </a:rPr>
              <a:t>neighbor</a:t>
            </a:r>
            <a:r>
              <a:rPr lang="es-ES_tradnl" b="1" u="sng" dirty="0" smtClean="0">
                <a:latin typeface="Calibri" charset="0"/>
              </a:rPr>
              <a:t>, decide </a:t>
            </a:r>
            <a:r>
              <a:rPr lang="es-ES_tradnl" b="1" u="sng" dirty="0" err="1" smtClean="0">
                <a:latin typeface="Calibri" charset="0"/>
              </a:rPr>
              <a:t>who</a:t>
            </a:r>
            <a:r>
              <a:rPr lang="es-ES_tradnl" b="1" u="sng" dirty="0" smtClean="0">
                <a:latin typeface="Calibri" charset="0"/>
              </a:rPr>
              <a:t> </a:t>
            </a:r>
            <a:r>
              <a:rPr lang="es-ES_tradnl" b="1" u="sng" dirty="0" err="1" smtClean="0">
                <a:latin typeface="Calibri" charset="0"/>
              </a:rPr>
              <a:t>will</a:t>
            </a:r>
            <a:r>
              <a:rPr lang="es-ES_tradnl" b="1" u="sng" dirty="0" smtClean="0">
                <a:latin typeface="Calibri" charset="0"/>
              </a:rPr>
              <a:t> be </a:t>
            </a:r>
            <a:r>
              <a:rPr lang="es-ES_tradnl" b="1" u="sng" dirty="0" err="1" smtClean="0">
                <a:latin typeface="Calibri" charset="0"/>
              </a:rPr>
              <a:t>the</a:t>
            </a:r>
            <a:r>
              <a:rPr lang="es-ES_tradnl" b="1" u="sng" dirty="0" smtClean="0">
                <a:latin typeface="Calibri" charset="0"/>
              </a:rPr>
              <a:t> </a:t>
            </a:r>
            <a:r>
              <a:rPr lang="es-ES_tradnl" b="1" u="sng" dirty="0" err="1" smtClean="0">
                <a:latin typeface="Calibri" charset="0"/>
              </a:rPr>
              <a:t>interviewer</a:t>
            </a:r>
            <a:r>
              <a:rPr lang="es-ES_tradnl" b="1" u="sng" dirty="0" smtClean="0">
                <a:latin typeface="Calibri" charset="0"/>
              </a:rPr>
              <a:t> and </a:t>
            </a:r>
            <a:r>
              <a:rPr lang="es-ES_tradnl" b="1" u="sng" dirty="0" err="1" smtClean="0">
                <a:latin typeface="Calibri" charset="0"/>
              </a:rPr>
              <a:t>who</a:t>
            </a:r>
            <a:r>
              <a:rPr lang="es-ES_tradnl" b="1" u="sng" dirty="0" smtClean="0">
                <a:latin typeface="Calibri" charset="0"/>
              </a:rPr>
              <a:t> </a:t>
            </a:r>
            <a:r>
              <a:rPr lang="es-ES_tradnl" b="1" u="sng" dirty="0" err="1" smtClean="0">
                <a:latin typeface="Calibri" charset="0"/>
              </a:rPr>
              <a:t>the</a:t>
            </a:r>
            <a:r>
              <a:rPr lang="es-ES_tradnl" b="1" u="sng" dirty="0" smtClean="0">
                <a:latin typeface="Calibri" charset="0"/>
              </a:rPr>
              <a:t> </a:t>
            </a:r>
            <a:r>
              <a:rPr lang="es-ES_tradnl" b="1" u="sng" dirty="0" err="1" smtClean="0">
                <a:latin typeface="Calibri" charset="0"/>
              </a:rPr>
              <a:t>interviewee</a:t>
            </a:r>
            <a:r>
              <a:rPr lang="es-ES_tradnl" b="1" u="sng" dirty="0" smtClean="0">
                <a:latin typeface="Calibri" charset="0"/>
              </a:rPr>
              <a:t>, </a:t>
            </a:r>
            <a:r>
              <a:rPr lang="es-ES_tradnl" b="1" u="sng" dirty="0" err="1" smtClean="0">
                <a:latin typeface="Calibri" charset="0"/>
              </a:rPr>
              <a:t>then</a:t>
            </a:r>
            <a:r>
              <a:rPr lang="es-ES_tradnl" b="1" u="sng" dirty="0" smtClean="0">
                <a:latin typeface="Calibri" charset="0"/>
              </a:rPr>
              <a:t> interview </a:t>
            </a:r>
            <a:r>
              <a:rPr lang="es-ES_tradnl" b="1" u="sng" dirty="0" err="1" smtClean="0">
                <a:latin typeface="Calibri" charset="0"/>
              </a:rPr>
              <a:t>each</a:t>
            </a:r>
            <a:r>
              <a:rPr lang="es-ES_tradnl" b="1" u="sng" dirty="0" smtClean="0">
                <a:latin typeface="Calibri" charset="0"/>
              </a:rPr>
              <a:t> </a:t>
            </a:r>
            <a:r>
              <a:rPr lang="es-ES_tradnl" b="1" u="sng" dirty="0" err="1" smtClean="0">
                <a:latin typeface="Calibri" charset="0"/>
              </a:rPr>
              <a:t>other</a:t>
            </a:r>
            <a:endParaRPr lang="es-HN" b="1" u="sng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ES_tradnl" b="1" u="sng" dirty="0" err="1" smtClean="0">
                <a:latin typeface="Calibri" charset="0"/>
              </a:rPr>
              <a:t>Past</a:t>
            </a:r>
            <a:r>
              <a:rPr lang="es-ES_tradnl" b="1" u="sng" dirty="0" smtClean="0">
                <a:latin typeface="Calibri" charset="0"/>
              </a:rPr>
              <a:t> </a:t>
            </a:r>
            <a:r>
              <a:rPr lang="es-ES_tradnl" b="1" u="sng" dirty="0" err="1" smtClean="0">
                <a:latin typeface="Calibri" charset="0"/>
              </a:rPr>
              <a:t>Participles</a:t>
            </a:r>
            <a:r>
              <a:rPr lang="es-ES_tradnl" b="1" u="sng" dirty="0" smtClean="0">
                <a:latin typeface="Calibri" charset="0"/>
              </a:rPr>
              <a:t> Día 1</a:t>
            </a:r>
            <a:endParaRPr lang="es-ES_tradnl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588963"/>
            <a:ext cx="8940800" cy="658495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Estudiantes van a saber hacer participillos pasados.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 smtClean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 smtClean="0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 smtClean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 smtClean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.</a:t>
            </a:r>
            <a:endParaRPr lang="es-ES_tradnl" sz="16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 smtClean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Calentamiento: (5 min)</a:t>
            </a:r>
            <a:endParaRPr lang="es-ES_tradnl" sz="3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600" dirty="0" smtClean="0">
                <a:latin typeface="+mn-lt"/>
                <a:ea typeface="+mn-ea"/>
                <a:cs typeface="+mn-cs"/>
              </a:rPr>
              <a:t>¿Qué hiciste ayer?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Ejemplos: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Estudié el español, porque soy buen</a:t>
            </a:r>
            <a:b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		estudiante.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Miré la televisión, sin embargo trabajaba</a:t>
            </a:r>
            <a:b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		mientras miraba.  No soy perezoso. </a:t>
            </a:r>
          </a:p>
        </p:txBody>
      </p:sp>
    </p:spTree>
    <p:extLst>
      <p:ext uri="{BB962C8B-B14F-4D97-AF65-F5344CB8AC3E}">
        <p14:creationId xmlns:p14="http://schemas.microsoft.com/office/powerpoint/2010/main" val="405803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ES_tradnl" b="1" u="sng" dirty="0" err="1" smtClean="0">
                <a:latin typeface="Calibri" charset="0"/>
              </a:rPr>
              <a:t>Past</a:t>
            </a:r>
            <a:r>
              <a:rPr lang="es-ES_tradnl" b="1" u="sng" dirty="0" smtClean="0">
                <a:latin typeface="Calibri" charset="0"/>
              </a:rPr>
              <a:t> </a:t>
            </a:r>
            <a:r>
              <a:rPr lang="es-ES_tradnl" b="1" u="sng" dirty="0" err="1" smtClean="0">
                <a:latin typeface="Calibri" charset="0"/>
              </a:rPr>
              <a:t>Participles</a:t>
            </a:r>
            <a:r>
              <a:rPr lang="es-ES_tradnl" b="1" u="sng" dirty="0" smtClean="0">
                <a:latin typeface="Calibri" charset="0"/>
              </a:rPr>
              <a:t> Día 1</a:t>
            </a:r>
            <a:endParaRPr lang="es-ES_tradnl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588963"/>
            <a:ext cx="8940800" cy="658495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Estudiantes van a saber hacer participillos pasados.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 smtClean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 smtClean="0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 smtClean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 smtClean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.</a:t>
            </a:r>
            <a:endParaRPr lang="es-ES_tradnl" sz="16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 smtClean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Calentamiento: (5 min)</a:t>
            </a:r>
            <a:endParaRPr lang="es-ES_tradnl" sz="3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>
                <a:latin typeface="+mn-lt"/>
                <a:ea typeface="+mn-ea"/>
                <a:cs typeface="+mn-cs"/>
              </a:rPr>
              <a:t>¿Qué hiciste ayer?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600" dirty="0" smtClean="0">
                <a:latin typeface="+mn-lt"/>
                <a:ea typeface="+mn-ea"/>
                <a:cs typeface="+mn-cs"/>
              </a:rPr>
              <a:t>¿Qué hacías cuando eras niño?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Ejemplos:</a:t>
            </a:r>
            <a:endParaRPr lang="es-ES_tradnl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Jugaba con mis amigos.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Lloraba mucho.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Comía lodo.  Tenía hermanos malos.</a:t>
            </a:r>
          </a:p>
        </p:txBody>
      </p:sp>
    </p:spTree>
    <p:extLst>
      <p:ext uri="{BB962C8B-B14F-4D97-AF65-F5344CB8AC3E}">
        <p14:creationId xmlns:p14="http://schemas.microsoft.com/office/powerpoint/2010/main" val="138243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ES_tradnl" b="1" u="sng" dirty="0" err="1" smtClean="0">
                <a:latin typeface="Calibri" charset="0"/>
              </a:rPr>
              <a:t>Past</a:t>
            </a:r>
            <a:r>
              <a:rPr lang="es-ES_tradnl" b="1" u="sng" dirty="0" smtClean="0">
                <a:latin typeface="Calibri" charset="0"/>
              </a:rPr>
              <a:t> </a:t>
            </a:r>
            <a:r>
              <a:rPr lang="es-ES_tradnl" b="1" u="sng" dirty="0" err="1" smtClean="0">
                <a:latin typeface="Calibri" charset="0"/>
              </a:rPr>
              <a:t>Participles</a:t>
            </a:r>
            <a:r>
              <a:rPr lang="es-ES_tradnl" b="1" u="sng" dirty="0" smtClean="0">
                <a:latin typeface="Calibri" charset="0"/>
              </a:rPr>
              <a:t> Día 1</a:t>
            </a:r>
            <a:endParaRPr lang="es-ES_tradnl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588963"/>
            <a:ext cx="8940800" cy="658495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Estudiantes van a saber hacer participillos pasados.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 smtClean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 smtClean="0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 smtClean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 smtClean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.</a:t>
            </a:r>
            <a:endParaRPr lang="es-ES_tradnl" sz="16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 smtClean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Calentamiento: (5 min)</a:t>
            </a:r>
            <a:endParaRPr lang="es-ES_tradnl" sz="3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>
                <a:latin typeface="+mn-lt"/>
                <a:ea typeface="+mn-ea"/>
                <a:cs typeface="+mn-cs"/>
              </a:rPr>
              <a:t>¿Qué hiciste ayer?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>
                <a:latin typeface="+mn-lt"/>
                <a:ea typeface="+mn-ea"/>
                <a:cs typeface="+mn-cs"/>
              </a:rPr>
              <a:t>¿Qué hacías cuando eras niño?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b="1" dirty="0" err="1" smtClean="0">
                <a:latin typeface="+mn-lt"/>
                <a:ea typeface="+mn-ea"/>
                <a:cs typeface="+mn-cs"/>
              </a:rPr>
              <a:t>Find</a:t>
            </a:r>
            <a:r>
              <a:rPr lang="es-ES_tradnl" sz="3600" b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3600" b="1" dirty="0" err="1" smtClean="0">
                <a:latin typeface="+mn-lt"/>
                <a:ea typeface="+mn-ea"/>
                <a:cs typeface="+mn-cs"/>
              </a:rPr>
              <a:t>correct</a:t>
            </a:r>
            <a:r>
              <a:rPr lang="es-ES_tradnl" sz="36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600" b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6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600" b="1" dirty="0" err="1" smtClean="0">
                <a:latin typeface="+mn-lt"/>
                <a:ea typeface="+mn-ea"/>
                <a:cs typeface="+mn-cs"/>
              </a:rPr>
              <a:t>errors</a:t>
            </a:r>
            <a:endParaRPr lang="es-ES_tradnl" sz="3600" dirty="0" smtClean="0">
              <a:latin typeface="+mn-lt"/>
              <a:ea typeface="+mn-ea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ES_tradnl" sz="3600" dirty="0" smtClean="0">
                <a:latin typeface="+mn-lt"/>
                <a:ea typeface="+mn-ea"/>
                <a:cs typeface="+mn-cs"/>
              </a:rPr>
              <a:t>Carlos comió cuando una chica mala le robó su comida y le pegó.  (pegar = </a:t>
            </a:r>
            <a:r>
              <a:rPr lang="es-ES_tradnl" sz="36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600" dirty="0" smtClean="0">
                <a:latin typeface="+mn-lt"/>
                <a:ea typeface="+mn-ea"/>
                <a:cs typeface="+mn-cs"/>
              </a:rPr>
              <a:t> hit)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Carlos </a:t>
            </a:r>
            <a:r>
              <a:rPr lang="es-ES_tradnl" sz="3600" b="1" u="sng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comía</a:t>
            </a:r>
            <a:r>
              <a:rPr lang="es-ES_tradnl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cuando una chica mala le </a:t>
            </a:r>
            <a:b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  robó su comida y le pegó.</a:t>
            </a:r>
          </a:p>
        </p:txBody>
      </p:sp>
    </p:spTree>
    <p:extLst>
      <p:ext uri="{BB962C8B-B14F-4D97-AF65-F5344CB8AC3E}">
        <p14:creationId xmlns:p14="http://schemas.microsoft.com/office/powerpoint/2010/main" val="108170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ES_tradnl" b="1" u="sng" dirty="0" err="1" smtClean="0">
                <a:latin typeface="Calibri" charset="0"/>
              </a:rPr>
              <a:t>Past</a:t>
            </a:r>
            <a:r>
              <a:rPr lang="es-ES_tradnl" b="1" u="sng" dirty="0" smtClean="0">
                <a:latin typeface="Calibri" charset="0"/>
              </a:rPr>
              <a:t> </a:t>
            </a:r>
            <a:r>
              <a:rPr lang="es-ES_tradnl" b="1" u="sng" dirty="0" err="1" smtClean="0">
                <a:latin typeface="Calibri" charset="0"/>
              </a:rPr>
              <a:t>Participles</a:t>
            </a:r>
            <a:r>
              <a:rPr lang="es-ES_tradnl" b="1" u="sng" dirty="0" smtClean="0">
                <a:latin typeface="Calibri" charset="0"/>
              </a:rPr>
              <a:t> Día 1</a:t>
            </a:r>
            <a:endParaRPr lang="es-ES_tradnl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588963"/>
            <a:ext cx="8940800" cy="658495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Estudiantes van a saber hacer participillos pasados.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 smtClean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 smtClean="0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 smtClean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 smtClean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.</a:t>
            </a:r>
            <a:endParaRPr lang="es-ES_tradnl" sz="16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 smtClean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 smtClean="0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 smtClean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Calentamiento: (5 min)</a:t>
            </a:r>
            <a:endParaRPr lang="es-ES_tradnl" sz="3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>
                <a:latin typeface="+mn-lt"/>
                <a:ea typeface="+mn-ea"/>
                <a:cs typeface="+mn-cs"/>
              </a:rPr>
              <a:t>¿Qué hiciste ayer?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>
                <a:latin typeface="+mn-lt"/>
                <a:ea typeface="+mn-ea"/>
                <a:cs typeface="+mn-cs"/>
              </a:rPr>
              <a:t>¿Qué hacías cuando eras niño?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b="1" dirty="0" err="1" smtClean="0">
                <a:latin typeface="+mn-lt"/>
                <a:ea typeface="+mn-ea"/>
                <a:cs typeface="+mn-cs"/>
              </a:rPr>
              <a:t>Find</a:t>
            </a:r>
            <a:r>
              <a:rPr lang="es-ES_tradnl" sz="3600" b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3600" b="1" dirty="0" err="1" smtClean="0">
                <a:latin typeface="+mn-lt"/>
                <a:ea typeface="+mn-ea"/>
                <a:cs typeface="+mn-cs"/>
              </a:rPr>
              <a:t>correct</a:t>
            </a:r>
            <a:r>
              <a:rPr lang="es-ES_tradnl" sz="36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600" b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6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600" b="1" dirty="0" err="1" smtClean="0">
                <a:latin typeface="+mn-lt"/>
                <a:ea typeface="+mn-ea"/>
                <a:cs typeface="+mn-cs"/>
              </a:rPr>
              <a:t>errors</a:t>
            </a:r>
            <a:endParaRPr lang="es-ES_tradnl" sz="3600" dirty="0" smtClean="0">
              <a:latin typeface="+mn-lt"/>
              <a:ea typeface="+mn-ea"/>
              <a:cs typeface="+mn-cs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ES_tradnl" sz="1200" dirty="0" smtClean="0">
                <a:latin typeface="+mn-lt"/>
                <a:ea typeface="+mn-ea"/>
                <a:cs typeface="+mn-cs"/>
              </a:rPr>
              <a:t>Carlos comió cuando una chica mala le robó su comida y le pegó.  (pegar = </a:t>
            </a:r>
            <a:r>
              <a:rPr lang="es-ES_tradnl" sz="1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1200" dirty="0" smtClean="0">
                <a:latin typeface="+mn-lt"/>
                <a:ea typeface="+mn-ea"/>
                <a:cs typeface="+mn-cs"/>
              </a:rPr>
              <a:t> hit)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ES_tradnl" sz="3600" dirty="0" smtClean="0">
                <a:latin typeface="+mn-lt"/>
                <a:ea typeface="+mn-ea"/>
                <a:cs typeface="+mn-cs"/>
              </a:rPr>
              <a:t>Cuando tuve 4 años me gustaba llorar.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dirty="0">
                <a:latin typeface="+mn-lt"/>
                <a:ea typeface="+mn-ea"/>
                <a:cs typeface="+mn-cs"/>
              </a:rPr>
              <a:t>	</a:t>
            </a:r>
            <a:r>
              <a:rPr lang="es-ES_tradnl" sz="3600" dirty="0" smtClean="0">
                <a:latin typeface="+mn-lt"/>
                <a:ea typeface="+mn-ea"/>
                <a:cs typeface="+mn-cs"/>
              </a:rPr>
              <a:t>   </a:t>
            </a: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Cuando </a:t>
            </a:r>
            <a:r>
              <a:rPr lang="es-ES_tradnl" sz="3600" b="1" u="sng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tenía</a:t>
            </a:r>
            <a:r>
              <a:rPr lang="es-ES_tradnl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4 años me gustaba llorar.</a:t>
            </a:r>
          </a:p>
        </p:txBody>
      </p:sp>
    </p:spTree>
    <p:extLst>
      <p:ext uri="{BB962C8B-B14F-4D97-AF65-F5344CB8AC3E}">
        <p14:creationId xmlns:p14="http://schemas.microsoft.com/office/powerpoint/2010/main" val="423896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ES_tradnl" b="1" u="sng" dirty="0" err="1">
                <a:latin typeface="Calibri" charset="0"/>
              </a:rPr>
              <a:t>Past</a:t>
            </a:r>
            <a:r>
              <a:rPr lang="es-ES_tradnl" b="1" u="sng" dirty="0">
                <a:latin typeface="Calibri" charset="0"/>
              </a:rPr>
              <a:t> </a:t>
            </a:r>
            <a:r>
              <a:rPr lang="es-ES_tradnl" b="1" u="sng" dirty="0" err="1">
                <a:latin typeface="Calibri" charset="0"/>
              </a:rPr>
              <a:t>Participles</a:t>
            </a:r>
            <a:r>
              <a:rPr lang="es-ES_tradnl" b="1" u="sng" dirty="0">
                <a:latin typeface="Calibri" charset="0"/>
              </a:rPr>
              <a:t>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563644"/>
            <a:ext cx="8940800" cy="62943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smtClean="0">
                <a:latin typeface="+mn-lt"/>
                <a:ea typeface="+mn-ea"/>
                <a:cs typeface="+mn-cs"/>
              </a:rPr>
              <a:t>Adjectives that are formed from verbs are called ___________    ______________.  (most adjectives related to verbs use this form, but some don’t.)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smtClean="0">
                <a:latin typeface="+mn-lt"/>
                <a:ea typeface="+mn-ea"/>
                <a:cs typeface="+mn-cs"/>
              </a:rPr>
              <a:t>To form the past participle</a:t>
            </a:r>
            <a:br>
              <a:rPr lang="en-US" sz="3200" dirty="0" smtClean="0">
                <a:latin typeface="+mn-lt"/>
                <a:ea typeface="+mn-ea"/>
                <a:cs typeface="+mn-cs"/>
              </a:rPr>
            </a:br>
            <a:r>
              <a:rPr lang="en-US" sz="3200" dirty="0" smtClean="0">
                <a:latin typeface="+mn-lt"/>
                <a:ea typeface="+mn-ea"/>
                <a:cs typeface="+mn-cs"/>
              </a:rPr>
              <a:t>1.  Drop the ending of the verb (-</a:t>
            </a:r>
            <a:r>
              <a:rPr lang="en-US" sz="3200" dirty="0" err="1" smtClean="0">
                <a:latin typeface="+mn-lt"/>
                <a:ea typeface="+mn-ea"/>
                <a:cs typeface="+mn-cs"/>
              </a:rPr>
              <a:t>ar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, -</a:t>
            </a:r>
            <a:r>
              <a:rPr lang="en-US" sz="3200" dirty="0" err="1" smtClean="0">
                <a:latin typeface="+mn-lt"/>
                <a:ea typeface="+mn-ea"/>
                <a:cs typeface="+mn-cs"/>
              </a:rPr>
              <a:t>er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, or –</a:t>
            </a:r>
            <a:r>
              <a:rPr lang="en-US" sz="3200" dirty="0" err="1" smtClean="0">
                <a:latin typeface="+mn-lt"/>
                <a:ea typeface="+mn-ea"/>
                <a:cs typeface="+mn-cs"/>
              </a:rPr>
              <a:t>ir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)</a:t>
            </a:r>
            <a:br>
              <a:rPr lang="en-US" sz="3200" dirty="0" smtClean="0">
                <a:latin typeface="+mn-lt"/>
                <a:ea typeface="+mn-ea"/>
                <a:cs typeface="+mn-cs"/>
              </a:rPr>
            </a:br>
            <a:r>
              <a:rPr lang="en-US" sz="3200" dirty="0" smtClean="0">
                <a:latin typeface="+mn-lt"/>
                <a:ea typeface="+mn-ea"/>
                <a:cs typeface="+mn-cs"/>
              </a:rPr>
              <a:t>2.  Add…</a:t>
            </a:r>
            <a:br>
              <a:rPr lang="en-US" sz="3200" dirty="0" smtClean="0">
                <a:latin typeface="+mn-lt"/>
                <a:ea typeface="+mn-ea"/>
                <a:cs typeface="+mn-cs"/>
              </a:rPr>
            </a:br>
            <a:r>
              <a:rPr lang="en-US" sz="3200" dirty="0" smtClean="0">
                <a:latin typeface="+mn-lt"/>
                <a:ea typeface="+mn-ea"/>
                <a:cs typeface="+mn-cs"/>
              </a:rPr>
              <a:t>	</a:t>
            </a:r>
            <a:r>
              <a:rPr lang="en-US" sz="3200" b="1" dirty="0" smtClean="0">
                <a:latin typeface="+mn-lt"/>
                <a:ea typeface="+mn-ea"/>
                <a:cs typeface="+mn-cs"/>
              </a:rPr>
              <a:t>-ado   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for   _______ verbs</a:t>
            </a:r>
            <a:br>
              <a:rPr lang="en-US" sz="3200" dirty="0" smtClean="0">
                <a:latin typeface="+mn-lt"/>
                <a:ea typeface="+mn-ea"/>
                <a:cs typeface="+mn-cs"/>
              </a:rPr>
            </a:br>
            <a:r>
              <a:rPr lang="en-US" sz="3200" dirty="0" smtClean="0">
                <a:latin typeface="+mn-lt"/>
                <a:ea typeface="+mn-ea"/>
                <a:cs typeface="+mn-cs"/>
              </a:rPr>
              <a:t>    </a:t>
            </a:r>
            <a:r>
              <a:rPr lang="en-US" sz="3200" b="1" dirty="0" smtClean="0">
                <a:latin typeface="+mn-lt"/>
                <a:ea typeface="+mn-ea"/>
                <a:cs typeface="+mn-cs"/>
              </a:rPr>
              <a:t> -</a:t>
            </a:r>
            <a:r>
              <a:rPr lang="en-US" sz="3200" b="1" dirty="0" err="1" smtClean="0">
                <a:latin typeface="+mn-lt"/>
                <a:ea typeface="+mn-ea"/>
                <a:cs typeface="+mn-cs"/>
              </a:rPr>
              <a:t>ido</a:t>
            </a:r>
            <a:r>
              <a:rPr lang="en-US" sz="3200" b="1" dirty="0" smtClean="0">
                <a:latin typeface="+mn-lt"/>
                <a:ea typeface="+mn-ea"/>
                <a:cs typeface="+mn-cs"/>
              </a:rPr>
              <a:t>    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for   _______  and ________ verbs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smtClean="0">
                <a:latin typeface="+mn-lt"/>
                <a:ea typeface="+mn-ea"/>
                <a:cs typeface="+mn-cs"/>
              </a:rPr>
              <a:t>They </a:t>
            </a:r>
            <a:r>
              <a:rPr lang="en-US" sz="3200" b="1" dirty="0" smtClean="0">
                <a:latin typeface="+mn-lt"/>
                <a:ea typeface="+mn-ea"/>
                <a:cs typeface="+mn-cs"/>
              </a:rPr>
              <a:t>must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 agree in gender and number with what they describe.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smtClean="0">
                <a:latin typeface="+mn-lt"/>
                <a:ea typeface="+mn-ea"/>
                <a:cs typeface="+mn-cs"/>
              </a:rPr>
              <a:t>If the verb was reflexive, drop the “se” completely</a:t>
            </a:r>
            <a:endParaRPr lang="en-US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0570" y="995914"/>
            <a:ext cx="54099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past 					participles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2897" y="4028361"/>
            <a:ext cx="9292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-</a:t>
            </a:r>
            <a:r>
              <a:rPr lang="en-US" sz="3200" dirty="0" err="1" smtClean="0">
                <a:solidFill>
                  <a:srgbClr val="FF0000"/>
                </a:solidFill>
                <a:latin typeface="Calibri"/>
              </a:rPr>
              <a:t>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3358" y="4523697"/>
            <a:ext cx="41035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-</a:t>
            </a:r>
            <a:r>
              <a:rPr lang="en-US" sz="3200" dirty="0" err="1" smtClean="0">
                <a:solidFill>
                  <a:srgbClr val="FF0000"/>
                </a:solidFill>
                <a:latin typeface="Calibri"/>
              </a:rPr>
              <a:t>er</a:t>
            </a:r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					-</a:t>
            </a:r>
            <a:r>
              <a:rPr lang="en-US" sz="3200" dirty="0" err="1" smtClean="0">
                <a:solidFill>
                  <a:srgbClr val="FF0000"/>
                </a:solidFill>
                <a:latin typeface="Calibri"/>
              </a:rPr>
              <a:t>ir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ES_tradnl" b="1" u="sng" dirty="0" err="1">
                <a:latin typeface="Calibri" charset="0"/>
              </a:rPr>
              <a:t>Past</a:t>
            </a:r>
            <a:r>
              <a:rPr lang="es-ES_tradnl" b="1" u="sng" dirty="0">
                <a:latin typeface="Calibri" charset="0"/>
              </a:rPr>
              <a:t> </a:t>
            </a:r>
            <a:r>
              <a:rPr lang="es-ES_tradnl" b="1" u="sng" dirty="0" err="1">
                <a:latin typeface="Calibri" charset="0"/>
              </a:rPr>
              <a:t>Participles</a:t>
            </a:r>
            <a:r>
              <a:rPr lang="es-ES_tradnl" b="1" u="sng" dirty="0">
                <a:latin typeface="Calibri" charset="0"/>
              </a:rPr>
              <a:t>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661875"/>
            <a:ext cx="8940800" cy="6296749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+mn-lt"/>
                <a:ea typeface="+mn-ea"/>
                <a:cs typeface="+mn-cs"/>
              </a:rPr>
              <a:t>Give me the past participle (adjective form) of each of the following words, then it’s meaning</a:t>
            </a:r>
            <a:br>
              <a:rPr lang="en-US" sz="3200" b="1" dirty="0" smtClean="0">
                <a:latin typeface="+mn-lt"/>
                <a:ea typeface="+mn-ea"/>
                <a:cs typeface="+mn-cs"/>
              </a:rPr>
            </a:br>
            <a:endParaRPr lang="en-US" sz="3200" b="1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>
                <a:latin typeface="+mn-lt"/>
                <a:ea typeface="+mn-ea"/>
                <a:cs typeface="+mn-cs"/>
              </a:rPr>
              <a:t>Cerrar</a:t>
            </a:r>
            <a:endParaRPr lang="en-US" sz="32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>
                <a:latin typeface="+mn-lt"/>
                <a:ea typeface="+mn-ea"/>
                <a:cs typeface="+mn-cs"/>
              </a:rPr>
              <a:t>Perder</a:t>
            </a:r>
            <a:endParaRPr lang="en-US" sz="32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>
                <a:latin typeface="+mn-lt"/>
                <a:ea typeface="+mn-ea"/>
                <a:cs typeface="+mn-cs"/>
              </a:rPr>
              <a:t>Vestir</a:t>
            </a:r>
            <a:endParaRPr lang="en-US" sz="32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>
                <a:latin typeface="+mn-lt"/>
                <a:ea typeface="+mn-ea"/>
                <a:cs typeface="+mn-cs"/>
              </a:rPr>
              <a:t>Peinarse</a:t>
            </a:r>
            <a:endParaRPr lang="en-US" sz="32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>
                <a:latin typeface="+mn-lt"/>
                <a:ea typeface="+mn-ea"/>
                <a:cs typeface="+mn-cs"/>
              </a:rPr>
              <a:t>Callar</a:t>
            </a:r>
            <a:endParaRPr lang="en-US" sz="32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>
                <a:latin typeface="+mn-lt"/>
                <a:ea typeface="+mn-ea"/>
                <a:cs typeface="+mn-cs"/>
              </a:rPr>
              <a:t>Dormir</a:t>
            </a:r>
            <a:endParaRPr lang="en-US" sz="32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>
                <a:latin typeface="+mn-lt"/>
                <a:ea typeface="+mn-ea"/>
                <a:cs typeface="+mn-cs"/>
              </a:rPr>
              <a:t>Enojarse</a:t>
            </a:r>
            <a:endParaRPr lang="en-US" sz="32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>
                <a:latin typeface="+mn-lt"/>
                <a:ea typeface="+mn-ea"/>
                <a:cs typeface="+mn-cs"/>
              </a:rPr>
              <a:t>Enamorarse</a:t>
            </a:r>
            <a:endParaRPr lang="en-US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32038" y="2207115"/>
            <a:ext cx="2101121" cy="472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Cerrado</a:t>
            </a:r>
          </a:p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Perdido</a:t>
            </a:r>
            <a:endParaRPr lang="es-ES_tradnl" sz="3200" dirty="0" smtClean="0">
              <a:solidFill>
                <a:srgbClr val="FF0000"/>
              </a:solidFill>
            </a:endParaRPr>
          </a:p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Vestido</a:t>
            </a:r>
          </a:p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Peinado</a:t>
            </a:r>
          </a:p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Callado</a:t>
            </a:r>
          </a:p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Dormido</a:t>
            </a:r>
          </a:p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Enojado</a:t>
            </a:r>
          </a:p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Enamorado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44531" y="2237333"/>
            <a:ext cx="3724671" cy="472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68"/>
              </a:spcBef>
            </a:pPr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“closed”</a:t>
            </a:r>
          </a:p>
          <a:p>
            <a:pPr>
              <a:spcBef>
                <a:spcPts val="768"/>
              </a:spcBef>
            </a:pPr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“lost”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spcBef>
                <a:spcPts val="768"/>
              </a:spcBef>
            </a:pPr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“dressed”</a:t>
            </a:r>
          </a:p>
          <a:p>
            <a:pPr>
              <a:spcBef>
                <a:spcPts val="768"/>
              </a:spcBef>
            </a:pPr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“combed”</a:t>
            </a:r>
          </a:p>
          <a:p>
            <a:pPr>
              <a:spcBef>
                <a:spcPts val="768"/>
              </a:spcBef>
            </a:pPr>
            <a:r>
              <a:rPr lang="en-US" sz="3200" smtClean="0">
                <a:solidFill>
                  <a:srgbClr val="FF0000"/>
                </a:solidFill>
                <a:latin typeface="Calibri"/>
              </a:rPr>
              <a:t>“silent”</a:t>
            </a:r>
            <a:endParaRPr lang="en-US" sz="3200" dirty="0" smtClean="0">
              <a:solidFill>
                <a:srgbClr val="FF0000"/>
              </a:solidFill>
              <a:latin typeface="Calibri"/>
            </a:endParaRPr>
          </a:p>
          <a:p>
            <a:pPr>
              <a:spcBef>
                <a:spcPts val="768"/>
              </a:spcBef>
            </a:pPr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“asleep”</a:t>
            </a:r>
          </a:p>
          <a:p>
            <a:pPr>
              <a:spcBef>
                <a:spcPts val="768"/>
              </a:spcBef>
            </a:pPr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“angry”</a:t>
            </a:r>
          </a:p>
          <a:p>
            <a:pPr>
              <a:spcBef>
                <a:spcPts val="768"/>
              </a:spcBef>
            </a:pPr>
            <a:r>
              <a:rPr lang="en-US" sz="3200" dirty="0" smtClean="0">
                <a:solidFill>
                  <a:srgbClr val="FF0000"/>
                </a:solidFill>
                <a:latin typeface="Calibri"/>
              </a:rPr>
              <a:t>“enamored” (in love)</a:t>
            </a:r>
          </a:p>
        </p:txBody>
      </p:sp>
    </p:spTree>
    <p:extLst>
      <p:ext uri="{BB962C8B-B14F-4D97-AF65-F5344CB8AC3E}">
        <p14:creationId xmlns:p14="http://schemas.microsoft.com/office/powerpoint/2010/main" val="362652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uiExpand="1" build="p"/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ES_tradnl" b="1" u="sng" dirty="0" err="1">
                <a:latin typeface="Calibri" charset="0"/>
              </a:rPr>
              <a:t>Past</a:t>
            </a:r>
            <a:r>
              <a:rPr lang="es-ES_tradnl" b="1" u="sng" dirty="0">
                <a:latin typeface="Calibri" charset="0"/>
              </a:rPr>
              <a:t> </a:t>
            </a:r>
            <a:r>
              <a:rPr lang="es-ES_tradnl" b="1" u="sng" dirty="0" err="1">
                <a:latin typeface="Calibri" charset="0"/>
              </a:rPr>
              <a:t>Participles</a:t>
            </a:r>
            <a:r>
              <a:rPr lang="es-ES_tradnl" b="1" u="sng" dirty="0">
                <a:latin typeface="Calibri" charset="0"/>
              </a:rPr>
              <a:t>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661875"/>
            <a:ext cx="8940800" cy="6296749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On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your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whiteboard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, complete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sentences</a:t>
            </a:r>
            <a:endParaRPr lang="es-ES_tradnl" sz="3200" b="1" dirty="0" smtClean="0">
              <a:latin typeface="+mn-lt"/>
              <a:ea typeface="+mn-ea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Mi madre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la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quiere mucho. 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Ella es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muy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_______.</a:t>
            </a:r>
            <a:endParaRPr lang="es-ES_tradnl" sz="3200" dirty="0" smtClean="0">
              <a:latin typeface="+mn-lt"/>
              <a:ea typeface="+mn-ea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Samantha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se preparó bien por el examen.  Ella está __________ y va a sacar cien.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Raquel se enamoró con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Benedict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Cumberbatch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Ella está ________________.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Las mujeres prefieren hombres con cuellos largos y pelo rubio.  Cuellos largos y pelo rubio son _______________ por las mujeres.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Buscamos sillas y pizzas.  Sillas y pizzas son ____________.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6188" y="1000709"/>
            <a:ext cx="16812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68"/>
              </a:spcBef>
            </a:pPr>
            <a:r>
              <a:rPr lang="en-US" sz="3200" dirty="0" err="1" smtClean="0">
                <a:solidFill>
                  <a:srgbClr val="FF0000"/>
                </a:solidFill>
                <a:latin typeface="Calibri"/>
              </a:rPr>
              <a:t>querida</a:t>
            </a:r>
            <a:endParaRPr lang="en-US" sz="3200" dirty="0" smtClean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1708" y="2212121"/>
            <a:ext cx="20654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68"/>
              </a:spcBef>
            </a:pPr>
            <a:r>
              <a:rPr lang="en-US" sz="3200" dirty="0" err="1" smtClean="0">
                <a:solidFill>
                  <a:srgbClr val="FF0000"/>
                </a:solidFill>
                <a:latin typeface="Calibri"/>
              </a:rPr>
              <a:t>preparada</a:t>
            </a:r>
            <a:endParaRPr lang="en-US" sz="3200" dirty="0" smtClean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4411" y="3312611"/>
            <a:ext cx="25887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enamorada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8366" y="4842425"/>
            <a:ext cx="25887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preferidos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1806" y="5889250"/>
            <a:ext cx="25887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buscadas</a:t>
            </a:r>
          </a:p>
        </p:txBody>
      </p:sp>
    </p:spTree>
    <p:extLst>
      <p:ext uri="{BB962C8B-B14F-4D97-AF65-F5344CB8AC3E}">
        <p14:creationId xmlns:p14="http://schemas.microsoft.com/office/powerpoint/2010/main" val="109707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build="p"/>
      <p:bldP spid="6" grpId="0" build="p"/>
      <p:bldP spid="7" grpId="0" build="p"/>
      <p:bldP spid="9" grpId="0" build="p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ES_tradnl" b="1" u="sng" dirty="0" err="1">
                <a:latin typeface="Calibri" charset="0"/>
              </a:rPr>
              <a:t>Past</a:t>
            </a:r>
            <a:r>
              <a:rPr lang="es-ES_tradnl" b="1" u="sng" dirty="0">
                <a:latin typeface="Calibri" charset="0"/>
              </a:rPr>
              <a:t> </a:t>
            </a:r>
            <a:r>
              <a:rPr lang="es-ES_tradnl" b="1" u="sng" dirty="0" err="1">
                <a:latin typeface="Calibri" charset="0"/>
              </a:rPr>
              <a:t>Participles</a:t>
            </a:r>
            <a:r>
              <a:rPr lang="es-ES_tradnl" b="1" u="sng" dirty="0">
                <a:latin typeface="Calibri" charset="0"/>
              </a:rPr>
              <a:t>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661875"/>
            <a:ext cx="8940800" cy="6296749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Give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me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word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that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makes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sense</a:t>
            </a:r>
            <a:endParaRPr lang="es-ES_tradnl" sz="3200" b="1" dirty="0" smtClean="0">
              <a:latin typeface="+mn-lt"/>
              <a:ea typeface="+mn-ea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Mariana </a:t>
            </a:r>
            <a:r>
              <a:rPr lang="es-ES_tradnl" sz="3200" smtClean="0">
                <a:latin typeface="+mn-lt"/>
                <a:ea typeface="+mn-ea"/>
                <a:cs typeface="+mn-cs"/>
              </a:rPr>
              <a:t>se viste en Prada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y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Versace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  Está bien ______________.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Alimento a mi perro cuatro veces al día.  Es gordo, pero bien ____________ (alimentar =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feed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)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Todos conocen a Brad Pitt.  Es muy ___________.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Michael y Anna se casan.  Están _____________.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Cuando le dije a Sally que es gorda se enojó mucho.  Todavía está _________.  No sé porque.  Me confunde mucho.  Estoy __________.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9082" y="1687185"/>
            <a:ext cx="16812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68"/>
              </a:spcBef>
            </a:pPr>
            <a:r>
              <a:rPr lang="en-US" sz="3200" dirty="0" err="1" smtClean="0">
                <a:solidFill>
                  <a:srgbClr val="FF0000"/>
                </a:solidFill>
                <a:latin typeface="Calibri"/>
              </a:rPr>
              <a:t>vestida</a:t>
            </a:r>
            <a:endParaRPr lang="en-US" sz="3200" dirty="0" smtClean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0323" y="2727835"/>
            <a:ext cx="20654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68"/>
              </a:spcBef>
            </a:pPr>
            <a:r>
              <a:rPr lang="en-US" sz="3200" dirty="0" err="1" smtClean="0">
                <a:solidFill>
                  <a:srgbClr val="FF0000"/>
                </a:solidFill>
                <a:latin typeface="Calibri"/>
              </a:rPr>
              <a:t>alimentado</a:t>
            </a:r>
            <a:endParaRPr lang="en-US" sz="3200" dirty="0" smtClean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4295" y="3312611"/>
            <a:ext cx="18507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conocido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55251" y="3897387"/>
            <a:ext cx="17615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casados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15730" y="5012086"/>
            <a:ext cx="25887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enojada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39920" y="5456874"/>
            <a:ext cx="25887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68"/>
              </a:spcBef>
            </a:pPr>
            <a:r>
              <a:rPr lang="es-ES_tradnl" sz="3200" dirty="0" smtClean="0">
                <a:solidFill>
                  <a:srgbClr val="FF0000"/>
                </a:solidFill>
                <a:latin typeface="Calibri"/>
              </a:rPr>
              <a:t>confundido</a:t>
            </a:r>
          </a:p>
        </p:txBody>
      </p:sp>
    </p:spTree>
    <p:extLst>
      <p:ext uri="{BB962C8B-B14F-4D97-AF65-F5344CB8AC3E}">
        <p14:creationId xmlns:p14="http://schemas.microsoft.com/office/powerpoint/2010/main" val="41793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build="p"/>
      <p:bldP spid="6" grpId="0" build="p"/>
      <p:bldP spid="7" grpId="0" build="p"/>
      <p:bldP spid="9" grpId="0" build="p"/>
      <p:bldP spid="10" grpId="0" build="p"/>
      <p:bldP spid="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59180</TotalTime>
  <Words>783</Words>
  <Application>Microsoft Macintosh PowerPoint</Application>
  <PresentationFormat>On-screen Show (4:3)</PresentationFormat>
  <Paragraphs>127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ＭＳ Ｐゴシック</vt:lpstr>
      <vt:lpstr>Arial</vt:lpstr>
      <vt:lpstr>Office Theme</vt:lpstr>
      <vt:lpstr>Past Participles Día 1</vt:lpstr>
      <vt:lpstr>Past Participles Día 1</vt:lpstr>
      <vt:lpstr>Past Participles Día 1</vt:lpstr>
      <vt:lpstr>Past Participles Día 1</vt:lpstr>
      <vt:lpstr>Past Participles Día 1</vt:lpstr>
      <vt:lpstr>Past Participles Día 1</vt:lpstr>
      <vt:lpstr>Past Participles Día 1</vt:lpstr>
      <vt:lpstr>Past Participles Día 1</vt:lpstr>
      <vt:lpstr>Past Participles Día 1</vt:lpstr>
      <vt:lpstr>PowerPoint Presentation</vt:lpstr>
      <vt:lpstr>Partner with a neighbor, decide who will be the interviewer and who the interviewee, then interview each other</vt:lpstr>
      <vt:lpstr>PowerPoint Presentation</vt:lpstr>
    </vt:vector>
  </TitlesOfParts>
  <Company>Shelby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 Gore</dc:creator>
  <cp:lastModifiedBy>Trevor Gore</cp:lastModifiedBy>
  <cp:revision>359</cp:revision>
  <dcterms:created xsi:type="dcterms:W3CDTF">2011-09-23T10:11:03Z</dcterms:created>
  <dcterms:modified xsi:type="dcterms:W3CDTF">2016-03-01T17:35:32Z</dcterms:modified>
</cp:coreProperties>
</file>